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23" r:id="rId2"/>
    <p:sldId id="266" r:id="rId3"/>
    <p:sldId id="29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1" r:id="rId15"/>
    <p:sldId id="320" r:id="rId16"/>
  </p:sldIdLst>
  <p:sldSz cx="13322300" cy="7467600"/>
  <p:notesSz cx="9926638" cy="6797675"/>
  <p:embeddedFontLst>
    <p:embeddedFont>
      <p:font typeface="Angsana New" pitchFamily="18" charset="-34"/>
      <p:regular r:id="rId19"/>
      <p:bold r:id="rId20"/>
      <p:italic r:id="rId21"/>
      <p:bold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AngsanaUPC" pitchFamily="18" charset="-34"/>
      <p:regular r:id="rId27"/>
      <p:bold r:id="rId28"/>
      <p:italic r:id="rId29"/>
      <p:boldItalic r:id="rId30"/>
    </p:embeddedFont>
    <p:embeddedFont>
      <p:font typeface="Cordia New" pitchFamily="34" charset="-34"/>
      <p:regular r:id="rId31"/>
      <p:bold r:id="rId32"/>
      <p:italic r:id="rId33"/>
      <p:boldItalic r:id="rId34"/>
    </p:embeddedFont>
    <p:embeddedFont>
      <p:font typeface="TH Sarabun New" charset="-34"/>
      <p:regular r:id="rId35"/>
      <p:bold r:id="rId36"/>
      <p:italic r:id="rId37"/>
      <p:boldItalic r:id="rId38"/>
    </p:embeddedFont>
  </p:embeddedFontLst>
  <p:defaultTextStyle>
    <a:defPPr>
      <a:defRPr lang="th-TH"/>
    </a:defPPr>
    <a:lvl1pPr marL="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59399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187988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1781983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2375977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2969971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3563965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4157960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4751954" algn="l" defTabSz="1187988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352">
          <p15:clr>
            <a:srgbClr val="A4A3A4"/>
          </p15:clr>
        </p15:guide>
        <p15:guide id="2" pos="41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2D2"/>
    <a:srgbClr val="FDC703"/>
    <a:srgbClr val="E1F5FF"/>
    <a:srgbClr val="ABE9FF"/>
    <a:srgbClr val="29C7FF"/>
    <a:srgbClr val="C1EFFF"/>
    <a:srgbClr val="FCA018"/>
    <a:srgbClr val="FDB017"/>
    <a:srgbClr val="CCFF66"/>
    <a:srgbClr val="FFE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9" autoAdjust="0"/>
    <p:restoredTop sz="99150" autoAdjust="0"/>
  </p:normalViewPr>
  <p:slideViewPr>
    <p:cSldViewPr snapToGrid="0" showGuides="1">
      <p:cViewPr>
        <p:scale>
          <a:sx n="100" d="100"/>
          <a:sy n="100" d="100"/>
        </p:scale>
        <p:origin x="-72" y="-72"/>
      </p:cViewPr>
      <p:guideLst>
        <p:guide orient="horz" pos="2352"/>
        <p:guide pos="419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1949" y="0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169FD4-3FF5-43CB-B962-09ADFC31861E}" type="datetimeFigureOut">
              <a:rPr lang="en-US" smtClean="0"/>
              <a:t>6/22/2019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1949" y="6456398"/>
            <a:ext cx="4302442" cy="3401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C2C582-BD26-45E2-A7E4-B014EEE8A11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1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AE21980-6D6E-41E6-9B87-CE82BDA2C158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89225" y="509588"/>
            <a:ext cx="454818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4" y="3228895"/>
            <a:ext cx="7941310" cy="305895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9DC3DCE-ABB4-4315-955F-B07EF0EAE0D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33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 txBox="1"/>
          <p:nvPr/>
        </p:nvSpPr>
        <p:spPr>
          <a:xfrm>
            <a:off x="5622791" y="6456607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vert="horz" wrap="square" lIns="93177" tIns="46589" rIns="93177" bIns="46589" anchor="b" anchorCtr="0" compatLnSpc="1"/>
          <a:lstStyle/>
          <a:p>
            <a:pPr algn="r" defTabSz="93177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8627D65-1B76-4933-84BE-FA6175666090}" type="slidenum">
              <a:pPr algn="r" defTabSz="931774"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</a:t>
            </a:fld>
            <a:endParaRPr lang="th-TH" sz="1200">
              <a:solidFill>
                <a:srgbClr val="000000"/>
              </a:solidFill>
              <a:latin typeface="Calibri"/>
              <a:cs typeface="Cordia New"/>
            </a:endParaRPr>
          </a:p>
        </p:txBody>
      </p:sp>
    </p:spTree>
    <p:extLst>
      <p:ext uri="{BB962C8B-B14F-4D97-AF65-F5344CB8AC3E}">
        <p14:creationId xmlns:p14="http://schemas.microsoft.com/office/powerpoint/2010/main" val="13840460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11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4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A5CF2-37C2-45BA-A5A1-7F1FC0D91701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7916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9173" y="2319797"/>
            <a:ext cx="11323955" cy="16006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8345" y="4231640"/>
            <a:ext cx="9325610" cy="19083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3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87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81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75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699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63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57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51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81949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2612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7" y="299051"/>
            <a:ext cx="2997518" cy="63716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5" y="299051"/>
            <a:ext cx="8770514" cy="63716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54882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4910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2370" y="4798625"/>
            <a:ext cx="11323955" cy="1483148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2370" y="3165088"/>
            <a:ext cx="11323955" cy="1633537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39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8798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819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759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6997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639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579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519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5352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5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69" y="1742440"/>
            <a:ext cx="5884016" cy="4928271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43513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671567"/>
            <a:ext cx="5886329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115" y="2368197"/>
            <a:ext cx="5886329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67544" y="1671567"/>
            <a:ext cx="5888642" cy="696630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3994" indent="0">
              <a:buNone/>
              <a:defRPr sz="2600" b="1"/>
            </a:lvl2pPr>
            <a:lvl3pPr marL="1187988" indent="0">
              <a:buNone/>
              <a:defRPr sz="2300" b="1"/>
            </a:lvl3pPr>
            <a:lvl4pPr marL="1781983" indent="0">
              <a:buNone/>
              <a:defRPr sz="2100" b="1"/>
            </a:lvl4pPr>
            <a:lvl5pPr marL="2375977" indent="0">
              <a:buNone/>
              <a:defRPr sz="2100" b="1"/>
            </a:lvl5pPr>
            <a:lvl6pPr marL="2969971" indent="0">
              <a:buNone/>
              <a:defRPr sz="2100" b="1"/>
            </a:lvl6pPr>
            <a:lvl7pPr marL="3563965" indent="0">
              <a:buNone/>
              <a:defRPr sz="2100" b="1"/>
            </a:lvl7pPr>
            <a:lvl8pPr marL="4157960" indent="0">
              <a:buNone/>
              <a:defRPr sz="2100" b="1"/>
            </a:lvl8pPr>
            <a:lvl9pPr marL="4751954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4" y="2368197"/>
            <a:ext cx="5888642" cy="4302514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365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60214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60585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297321"/>
            <a:ext cx="4382945" cy="126534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8649" y="297322"/>
            <a:ext cx="7447536" cy="6373390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6116" y="1562665"/>
            <a:ext cx="4382945" cy="5108046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82608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264" y="5227320"/>
            <a:ext cx="7993380" cy="617115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11264" y="667244"/>
            <a:ext cx="7993380" cy="4480560"/>
          </a:xfrm>
        </p:spPr>
        <p:txBody>
          <a:bodyPr/>
          <a:lstStyle>
            <a:lvl1pPr marL="0" indent="0">
              <a:buNone/>
              <a:defRPr sz="4200"/>
            </a:lvl1pPr>
            <a:lvl2pPr marL="593994" indent="0">
              <a:buNone/>
              <a:defRPr sz="3600"/>
            </a:lvl2pPr>
            <a:lvl3pPr marL="1187988" indent="0">
              <a:buNone/>
              <a:defRPr sz="3100"/>
            </a:lvl3pPr>
            <a:lvl4pPr marL="1781983" indent="0">
              <a:buNone/>
              <a:defRPr sz="2600"/>
            </a:lvl4pPr>
            <a:lvl5pPr marL="2375977" indent="0">
              <a:buNone/>
              <a:defRPr sz="2600"/>
            </a:lvl5pPr>
            <a:lvl6pPr marL="2969971" indent="0">
              <a:buNone/>
              <a:defRPr sz="2600"/>
            </a:lvl6pPr>
            <a:lvl7pPr marL="3563965" indent="0">
              <a:buNone/>
              <a:defRPr sz="2600"/>
            </a:lvl7pPr>
            <a:lvl8pPr marL="4157960" indent="0">
              <a:buNone/>
              <a:defRPr sz="2600"/>
            </a:lvl8pPr>
            <a:lvl9pPr marL="4751954" indent="0">
              <a:buNone/>
              <a:defRPr sz="26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11264" y="5844435"/>
            <a:ext cx="7993380" cy="876405"/>
          </a:xfrm>
        </p:spPr>
        <p:txBody>
          <a:bodyPr/>
          <a:lstStyle>
            <a:lvl1pPr marL="0" indent="0">
              <a:buNone/>
              <a:defRPr sz="1800"/>
            </a:lvl1pPr>
            <a:lvl2pPr marL="593994" indent="0">
              <a:buNone/>
              <a:defRPr sz="1600"/>
            </a:lvl2pPr>
            <a:lvl3pPr marL="1187988" indent="0">
              <a:buNone/>
              <a:defRPr sz="1300"/>
            </a:lvl3pPr>
            <a:lvl4pPr marL="1781983" indent="0">
              <a:buNone/>
              <a:defRPr sz="1200"/>
            </a:lvl4pPr>
            <a:lvl5pPr marL="2375977" indent="0">
              <a:buNone/>
              <a:defRPr sz="1200"/>
            </a:lvl5pPr>
            <a:lvl6pPr marL="2969971" indent="0">
              <a:buNone/>
              <a:defRPr sz="1200"/>
            </a:lvl6pPr>
            <a:lvl7pPr marL="3563965" indent="0">
              <a:buNone/>
              <a:defRPr sz="1200"/>
            </a:lvl7pPr>
            <a:lvl8pPr marL="4157960" indent="0">
              <a:buNone/>
              <a:defRPr sz="1200"/>
            </a:lvl8pPr>
            <a:lvl9pPr marL="4751954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74174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6115" y="299050"/>
            <a:ext cx="11990070" cy="1244600"/>
          </a:xfrm>
          <a:prstGeom prst="rect">
            <a:avLst/>
          </a:prstGeom>
        </p:spPr>
        <p:txBody>
          <a:bodyPr vert="horz" lIns="118799" tIns="59399" rIns="118799" bIns="5939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742440"/>
            <a:ext cx="11990070" cy="4928271"/>
          </a:xfrm>
          <a:prstGeom prst="rect">
            <a:avLst/>
          </a:prstGeom>
        </p:spPr>
        <p:txBody>
          <a:bodyPr vert="horz" lIns="118799" tIns="59399" rIns="118799" bIns="5939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6115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E432-E285-4356-96C5-8842C42F5553}" type="datetimeFigureOut">
              <a:rPr lang="th-TH" smtClean="0"/>
              <a:t>22/06/62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51786" y="6921359"/>
            <a:ext cx="4218728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47648" y="6921359"/>
            <a:ext cx="3108537" cy="397581"/>
          </a:xfrm>
          <a:prstGeom prst="rect">
            <a:avLst/>
          </a:prstGeom>
        </p:spPr>
        <p:txBody>
          <a:bodyPr vert="horz" lIns="118799" tIns="59399" rIns="118799" bIns="5939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83F26-6358-490C-B628-F2C956707223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41456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8798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5496" indent="-445496" algn="l" defTabSz="1187988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65241" indent="-371246" algn="l" defTabSz="1187988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484986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78980" indent="-296997" algn="l" defTabSz="1187988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72974" indent="-296997" algn="l" defTabSz="1187988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6968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60963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54957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48951" indent="-296997" algn="l" defTabSz="1187988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59399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187988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781983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2375977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2969971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3563965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4157960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4751954" algn="l" defTabSz="1187988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&#3627;&#3609;&#3656;&#3623;&#3618;4_&#3585;&#3634;&#3619;&#3651;&#3594;&#3657;&#3648;&#3607;&#3588;&#3650;&#3609;&#3650;&#3621;&#3618;&#3637;&#3626;&#3634;&#3619;&#3626;&#3609;&#3648;&#3607;&#3624;&#3629;&#3618;&#3656;&#3634;&#3591;&#3611;&#3621;&#3629;&#3604;&#3616;&#3633;&#3618;.pptx" TargetMode="External"/><Relationship Id="rId3" Type="http://schemas.openxmlformats.org/officeDocument/2006/relationships/image" Target="../media/image2.png"/><Relationship Id="rId7" Type="http://schemas.openxmlformats.org/officeDocument/2006/relationships/hyperlink" Target="&#3627;&#3609;&#3656;&#3623;&#3618;3_&#3619;&#3632;&#3610;&#3610;&#3588;&#3629;&#3617;&#3614;&#3636;&#3623;&#3648;&#3605;&#3629;&#3619;&#3660;.ppt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&#3627;&#3609;&#3656;&#3623;&#3618;2_&#3585;&#3634;&#3619;&#3629;&#3629;&#3585;&#3649;&#3610;&#3610;&#3586;&#3633;&#3657;&#3609;&#3605;&#3629;&#3609;&#3585;&#3634;&#3619;&#3607;&#3635;&#3591;&#3634;&#3609;&#3649;&#3621;&#3632;&#3585;&#3634;&#3619;&#3648;&#3586;&#3637;&#3618;&#3609;&#3650;&#3611;&#3619;&#3649;&#3585;&#3619;&#3617;&#3604;&#3657;&#3623;&#3618;&#3616;&#3634;&#3625;&#3634;&#3652;&#3614;&#3607;&#3629;&#3609;.pptx" TargetMode="External"/><Relationship Id="rId5" Type="http://schemas.openxmlformats.org/officeDocument/2006/relationships/hyperlink" Target="&#3627;&#3609;&#3656;&#3623;&#3618;1_&#3649;&#3609;&#3623;&#3588;&#3636;&#3604;&#3648;&#3594;&#3636;&#3591;&#3588;&#3635;&#3609;&#3623;&#3603;&#3585;&#3633;&#3610;&#3585;&#3634;&#3619;&#3649;&#3585;&#3657;&#3611;&#3633;&#3597;&#3627;&#3634;.pptx" TargetMode="External"/><Relationship Id="rId10" Type="http://schemas.openxmlformats.org/officeDocument/2006/relationships/image" Target="../media/image3.png"/><Relationship Id="rId4" Type="http://schemas.openxmlformats.org/officeDocument/2006/relationships/hyperlink" Target="../../Slide%20PowerPoint_&#3626;&#3639;&#3656;&#3629;&#3611;&#3619;&#3632;&#3585;&#3629;&#3610;&#3585;&#3634;&#3619;&#3626;&#3629;&#3609;" TargetMode="External"/><Relationship Id="rId9" Type="http://schemas.openxmlformats.org/officeDocument/2006/relationships/hyperlink" Target="../Slide%20PPT_&#3623;&#3636;&#3607;&#3618;&#3634;&#3585;&#3634;&#3619;&#3588;&#3635;&#3609;&#3623;&#3603;%20&#3617;.2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รูปภาพ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1" y="1127556"/>
            <a:ext cx="13319339" cy="6340044"/>
          </a:xfrm>
          <a:prstGeom prst="rect">
            <a:avLst/>
          </a:prstGeom>
        </p:spPr>
      </p:pic>
      <p:sp>
        <p:nvSpPr>
          <p:cNvPr id="24" name="Flowchart: Data 2"/>
          <p:cNvSpPr/>
          <p:nvPr/>
        </p:nvSpPr>
        <p:spPr>
          <a:xfrm rot="10800000">
            <a:off x="5570401" y="-1"/>
            <a:ext cx="7754860" cy="198675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2992D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77" name="Flowchart: Data 2"/>
          <p:cNvSpPr/>
          <p:nvPr/>
        </p:nvSpPr>
        <p:spPr>
          <a:xfrm rot="10800000">
            <a:off x="5484047" y="0"/>
            <a:ext cx="7845953" cy="1881848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2992D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" name="Flowchart: Data 2"/>
          <p:cNvSpPr/>
          <p:nvPr/>
        </p:nvSpPr>
        <p:spPr>
          <a:xfrm>
            <a:off x="-5696" y="-11803"/>
            <a:ext cx="9022402" cy="1628567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6" h="10073">
                <a:moveTo>
                  <a:pt x="6" y="10073"/>
                </a:moveTo>
                <a:cubicBezTo>
                  <a:pt x="4" y="6772"/>
                  <a:pt x="2" y="3301"/>
                  <a:pt x="0" y="0"/>
                </a:cubicBezTo>
                <a:lnTo>
                  <a:pt x="10006" y="73"/>
                </a:lnTo>
                <a:lnTo>
                  <a:pt x="8006" y="10073"/>
                </a:lnTo>
                <a:lnTo>
                  <a:pt x="6" y="10073"/>
                </a:lnTo>
                <a:close/>
              </a:path>
            </a:pathLst>
          </a:cu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6" name="Flowchart: Data 2"/>
          <p:cNvSpPr/>
          <p:nvPr/>
        </p:nvSpPr>
        <p:spPr>
          <a:xfrm>
            <a:off x="-6564" y="9525"/>
            <a:ext cx="9243053" cy="1742074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7 w 10007"/>
              <a:gd name="connsiteY0" fmla="*/ 10000 h 10000"/>
              <a:gd name="connsiteX1" fmla="*/ 0 w 10007"/>
              <a:gd name="connsiteY1" fmla="*/ 98 h 10000"/>
              <a:gd name="connsiteX2" fmla="*/ 10007 w 10007"/>
              <a:gd name="connsiteY2" fmla="*/ 0 h 10000"/>
              <a:gd name="connsiteX3" fmla="*/ 8007 w 10007"/>
              <a:gd name="connsiteY3" fmla="*/ 10000 h 10000"/>
              <a:gd name="connsiteX4" fmla="*/ 7 w 10007"/>
              <a:gd name="connsiteY4" fmla="*/ 10000 h 10000"/>
              <a:gd name="connsiteX0" fmla="*/ 1 w 10001"/>
              <a:gd name="connsiteY0" fmla="*/ 10073 h 10073"/>
              <a:gd name="connsiteX1" fmla="*/ 17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 w 10001"/>
              <a:gd name="connsiteY0" fmla="*/ 10073 h 10073"/>
              <a:gd name="connsiteX1" fmla="*/ 6 w 10001"/>
              <a:gd name="connsiteY1" fmla="*/ 0 h 10073"/>
              <a:gd name="connsiteX2" fmla="*/ 10001 w 10001"/>
              <a:gd name="connsiteY2" fmla="*/ 73 h 10073"/>
              <a:gd name="connsiteX3" fmla="*/ 8001 w 10001"/>
              <a:gd name="connsiteY3" fmla="*/ 10073 h 10073"/>
              <a:gd name="connsiteX4" fmla="*/ 1 w 10001"/>
              <a:gd name="connsiteY4" fmla="*/ 10073 h 10073"/>
              <a:gd name="connsiteX0" fmla="*/ 18 w 10018"/>
              <a:gd name="connsiteY0" fmla="*/ 10000 h 10000"/>
              <a:gd name="connsiteX1" fmla="*/ 0 w 10018"/>
              <a:gd name="connsiteY1" fmla="*/ 155 h 10000"/>
              <a:gd name="connsiteX2" fmla="*/ 10018 w 10018"/>
              <a:gd name="connsiteY2" fmla="*/ 0 h 10000"/>
              <a:gd name="connsiteX3" fmla="*/ 8018 w 10018"/>
              <a:gd name="connsiteY3" fmla="*/ 10000 h 10000"/>
              <a:gd name="connsiteX4" fmla="*/ 18 w 10018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1 w 10001"/>
              <a:gd name="connsiteY0" fmla="*/ 10000 h 10000"/>
              <a:gd name="connsiteX1" fmla="*/ 6 w 10001"/>
              <a:gd name="connsiteY1" fmla="*/ 41 h 10000"/>
              <a:gd name="connsiteX2" fmla="*/ 10001 w 10001"/>
              <a:gd name="connsiteY2" fmla="*/ 0 h 10000"/>
              <a:gd name="connsiteX3" fmla="*/ 8001 w 10001"/>
              <a:gd name="connsiteY3" fmla="*/ 10000 h 10000"/>
              <a:gd name="connsiteX4" fmla="*/ 1 w 10001"/>
              <a:gd name="connsiteY4" fmla="*/ 10000 h 10000"/>
              <a:gd name="connsiteX0" fmla="*/ 6 w 10006"/>
              <a:gd name="connsiteY0" fmla="*/ 10073 h 10073"/>
              <a:gd name="connsiteX1" fmla="*/ 0 w 10006"/>
              <a:gd name="connsiteY1" fmla="*/ 0 h 10073"/>
              <a:gd name="connsiteX2" fmla="*/ 10006 w 10006"/>
              <a:gd name="connsiteY2" fmla="*/ 73 h 10073"/>
              <a:gd name="connsiteX3" fmla="*/ 8006 w 10006"/>
              <a:gd name="connsiteY3" fmla="*/ 10073 h 10073"/>
              <a:gd name="connsiteX4" fmla="*/ 6 w 10006"/>
              <a:gd name="connsiteY4" fmla="*/ 10073 h 10073"/>
              <a:gd name="connsiteX0" fmla="*/ 6 w 9744"/>
              <a:gd name="connsiteY0" fmla="*/ 10073 h 10073"/>
              <a:gd name="connsiteX1" fmla="*/ 0 w 9744"/>
              <a:gd name="connsiteY1" fmla="*/ 0 h 10073"/>
              <a:gd name="connsiteX2" fmla="*/ 9744 w 9744"/>
              <a:gd name="connsiteY2" fmla="*/ 118 h 10073"/>
              <a:gd name="connsiteX3" fmla="*/ 8006 w 9744"/>
              <a:gd name="connsiteY3" fmla="*/ 10073 h 10073"/>
              <a:gd name="connsiteX4" fmla="*/ 6 w 9744"/>
              <a:gd name="connsiteY4" fmla="*/ 10073 h 10073"/>
              <a:gd name="connsiteX0" fmla="*/ 6 w 9836"/>
              <a:gd name="connsiteY0" fmla="*/ 10000 h 10000"/>
              <a:gd name="connsiteX1" fmla="*/ 0 w 9836"/>
              <a:gd name="connsiteY1" fmla="*/ 0 h 10000"/>
              <a:gd name="connsiteX2" fmla="*/ 9836 w 9836"/>
              <a:gd name="connsiteY2" fmla="*/ 162 h 10000"/>
              <a:gd name="connsiteX3" fmla="*/ 8216 w 9836"/>
              <a:gd name="connsiteY3" fmla="*/ 10000 h 10000"/>
              <a:gd name="connsiteX4" fmla="*/ 6 w 9836"/>
              <a:gd name="connsiteY4" fmla="*/ 10000 h 10000"/>
              <a:gd name="connsiteX0" fmla="*/ 6 w 10061"/>
              <a:gd name="connsiteY0" fmla="*/ 10000 h 10000"/>
              <a:gd name="connsiteX1" fmla="*/ 0 w 10061"/>
              <a:gd name="connsiteY1" fmla="*/ 0 h 10000"/>
              <a:gd name="connsiteX2" fmla="*/ 10061 w 10061"/>
              <a:gd name="connsiteY2" fmla="*/ 117 h 10000"/>
              <a:gd name="connsiteX3" fmla="*/ 8353 w 10061"/>
              <a:gd name="connsiteY3" fmla="*/ 10000 h 10000"/>
              <a:gd name="connsiteX4" fmla="*/ 6 w 10061"/>
              <a:gd name="connsiteY4" fmla="*/ 10000 h 10000"/>
              <a:gd name="connsiteX0" fmla="*/ 6 w 10122"/>
              <a:gd name="connsiteY0" fmla="*/ 10000 h 10000"/>
              <a:gd name="connsiteX1" fmla="*/ 0 w 10122"/>
              <a:gd name="connsiteY1" fmla="*/ 0 h 10000"/>
              <a:gd name="connsiteX2" fmla="*/ 10122 w 10122"/>
              <a:gd name="connsiteY2" fmla="*/ 117 h 10000"/>
              <a:gd name="connsiteX3" fmla="*/ 8353 w 10122"/>
              <a:gd name="connsiteY3" fmla="*/ 10000 h 10000"/>
              <a:gd name="connsiteX4" fmla="*/ 6 w 10122"/>
              <a:gd name="connsiteY4" fmla="*/ 10000 h 10000"/>
              <a:gd name="connsiteX0" fmla="*/ 6 w 10221"/>
              <a:gd name="connsiteY0" fmla="*/ 10000 h 10000"/>
              <a:gd name="connsiteX1" fmla="*/ 0 w 10221"/>
              <a:gd name="connsiteY1" fmla="*/ 0 h 10000"/>
              <a:gd name="connsiteX2" fmla="*/ 10221 w 10221"/>
              <a:gd name="connsiteY2" fmla="*/ 117 h 10000"/>
              <a:gd name="connsiteX3" fmla="*/ 8353 w 10221"/>
              <a:gd name="connsiteY3" fmla="*/ 10000 h 10000"/>
              <a:gd name="connsiteX4" fmla="*/ 6 w 10221"/>
              <a:gd name="connsiteY4" fmla="*/ 10000 h 10000"/>
              <a:gd name="connsiteX0" fmla="*/ 6 w 10254"/>
              <a:gd name="connsiteY0" fmla="*/ 10000 h 10000"/>
              <a:gd name="connsiteX1" fmla="*/ 0 w 10254"/>
              <a:gd name="connsiteY1" fmla="*/ 0 h 10000"/>
              <a:gd name="connsiteX2" fmla="*/ 10254 w 10254"/>
              <a:gd name="connsiteY2" fmla="*/ 52 h 10000"/>
              <a:gd name="connsiteX3" fmla="*/ 8353 w 10254"/>
              <a:gd name="connsiteY3" fmla="*/ 10000 h 10000"/>
              <a:gd name="connsiteX4" fmla="*/ 6 w 10254"/>
              <a:gd name="connsiteY4" fmla="*/ 10000 h 10000"/>
              <a:gd name="connsiteX0" fmla="*/ 6 w 9857"/>
              <a:gd name="connsiteY0" fmla="*/ 10000 h 10000"/>
              <a:gd name="connsiteX1" fmla="*/ 0 w 9857"/>
              <a:gd name="connsiteY1" fmla="*/ 0 h 10000"/>
              <a:gd name="connsiteX2" fmla="*/ 9857 w 9857"/>
              <a:gd name="connsiteY2" fmla="*/ 117 h 10000"/>
              <a:gd name="connsiteX3" fmla="*/ 8353 w 9857"/>
              <a:gd name="connsiteY3" fmla="*/ 10000 h 10000"/>
              <a:gd name="connsiteX4" fmla="*/ 6 w 9857"/>
              <a:gd name="connsiteY4" fmla="*/ 10000 h 10000"/>
              <a:gd name="connsiteX0" fmla="*/ 6 w 10000"/>
              <a:gd name="connsiteY0" fmla="*/ 10000 h 10131"/>
              <a:gd name="connsiteX1" fmla="*/ 0 w 10000"/>
              <a:gd name="connsiteY1" fmla="*/ 0 h 10131"/>
              <a:gd name="connsiteX2" fmla="*/ 10000 w 10000"/>
              <a:gd name="connsiteY2" fmla="*/ 117 h 10131"/>
              <a:gd name="connsiteX3" fmla="*/ 7970 w 10000"/>
              <a:gd name="connsiteY3" fmla="*/ 10131 h 10131"/>
              <a:gd name="connsiteX4" fmla="*/ 6 w 10000"/>
              <a:gd name="connsiteY4" fmla="*/ 10000 h 10131"/>
              <a:gd name="connsiteX0" fmla="*/ 6 w 9866"/>
              <a:gd name="connsiteY0" fmla="*/ 10000 h 10131"/>
              <a:gd name="connsiteX1" fmla="*/ 0 w 9866"/>
              <a:gd name="connsiteY1" fmla="*/ 0 h 10131"/>
              <a:gd name="connsiteX2" fmla="*/ 9866 w 9866"/>
              <a:gd name="connsiteY2" fmla="*/ 248 h 10131"/>
              <a:gd name="connsiteX3" fmla="*/ 7970 w 9866"/>
              <a:gd name="connsiteY3" fmla="*/ 10131 h 10131"/>
              <a:gd name="connsiteX4" fmla="*/ 6 w 9866"/>
              <a:gd name="connsiteY4" fmla="*/ 10000 h 10131"/>
              <a:gd name="connsiteX0" fmla="*/ 6 w 9938"/>
              <a:gd name="connsiteY0" fmla="*/ 9871 h 10000"/>
              <a:gd name="connsiteX1" fmla="*/ 0 w 9938"/>
              <a:gd name="connsiteY1" fmla="*/ 0 h 10000"/>
              <a:gd name="connsiteX2" fmla="*/ 9938 w 9938"/>
              <a:gd name="connsiteY2" fmla="*/ 112 h 10000"/>
              <a:gd name="connsiteX3" fmla="*/ 8078 w 9938"/>
              <a:gd name="connsiteY3" fmla="*/ 10000 h 10000"/>
              <a:gd name="connsiteX4" fmla="*/ 6 w 9938"/>
              <a:gd name="connsiteY4" fmla="*/ 9871 h 10000"/>
              <a:gd name="connsiteX0" fmla="*/ 6 w 9898"/>
              <a:gd name="connsiteY0" fmla="*/ 9871 h 10000"/>
              <a:gd name="connsiteX1" fmla="*/ 0 w 9898"/>
              <a:gd name="connsiteY1" fmla="*/ 0 h 10000"/>
              <a:gd name="connsiteX2" fmla="*/ 9898 w 9898"/>
              <a:gd name="connsiteY2" fmla="*/ 156 h 10000"/>
              <a:gd name="connsiteX3" fmla="*/ 8128 w 9898"/>
              <a:gd name="connsiteY3" fmla="*/ 10000 h 10000"/>
              <a:gd name="connsiteX4" fmla="*/ 6 w 9898"/>
              <a:gd name="connsiteY4" fmla="*/ 9871 h 10000"/>
              <a:gd name="connsiteX0" fmla="*/ 6 w 10000"/>
              <a:gd name="connsiteY0" fmla="*/ 9871 h 9956"/>
              <a:gd name="connsiteX1" fmla="*/ 0 w 10000"/>
              <a:gd name="connsiteY1" fmla="*/ 0 h 9956"/>
              <a:gd name="connsiteX2" fmla="*/ 10000 w 10000"/>
              <a:gd name="connsiteY2" fmla="*/ 156 h 9956"/>
              <a:gd name="connsiteX3" fmla="*/ 8037 w 10000"/>
              <a:gd name="connsiteY3" fmla="*/ 9956 h 9956"/>
              <a:gd name="connsiteX4" fmla="*/ 6 w 10000"/>
              <a:gd name="connsiteY4" fmla="*/ 9871 h 9956"/>
              <a:gd name="connsiteX0" fmla="*/ 6 w 9952"/>
              <a:gd name="connsiteY0" fmla="*/ 9915 h 10000"/>
              <a:gd name="connsiteX1" fmla="*/ 0 w 9952"/>
              <a:gd name="connsiteY1" fmla="*/ 0 h 10000"/>
              <a:gd name="connsiteX2" fmla="*/ 9952 w 9952"/>
              <a:gd name="connsiteY2" fmla="*/ 157 h 10000"/>
              <a:gd name="connsiteX3" fmla="*/ 8037 w 9952"/>
              <a:gd name="connsiteY3" fmla="*/ 10000 h 10000"/>
              <a:gd name="connsiteX4" fmla="*/ 6 w 9952"/>
              <a:gd name="connsiteY4" fmla="*/ 9915 h 10000"/>
              <a:gd name="connsiteX0" fmla="*/ 6 w 10237"/>
              <a:gd name="connsiteY0" fmla="*/ 9960 h 10045"/>
              <a:gd name="connsiteX1" fmla="*/ 0 w 10237"/>
              <a:gd name="connsiteY1" fmla="*/ 45 h 10045"/>
              <a:gd name="connsiteX2" fmla="*/ 10237 w 10237"/>
              <a:gd name="connsiteY2" fmla="*/ 0 h 10045"/>
              <a:gd name="connsiteX3" fmla="*/ 8076 w 10237"/>
              <a:gd name="connsiteY3" fmla="*/ 10045 h 10045"/>
              <a:gd name="connsiteX4" fmla="*/ 6 w 10237"/>
              <a:gd name="connsiteY4" fmla="*/ 9960 h 10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37" h="10045">
                <a:moveTo>
                  <a:pt x="6" y="9960"/>
                </a:moveTo>
                <a:cubicBezTo>
                  <a:pt x="4" y="6710"/>
                  <a:pt x="2" y="3294"/>
                  <a:pt x="0" y="45"/>
                </a:cubicBezTo>
                <a:lnTo>
                  <a:pt x="10237" y="0"/>
                </a:lnTo>
                <a:lnTo>
                  <a:pt x="8076" y="10045"/>
                </a:lnTo>
                <a:lnTo>
                  <a:pt x="6" y="9960"/>
                </a:lnTo>
                <a:close/>
              </a:path>
            </a:pathLst>
          </a:custGeom>
          <a:solidFill>
            <a:srgbClr val="2992D2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96" name="Rounded Rectangle 95"/>
          <p:cNvSpPr/>
          <p:nvPr/>
        </p:nvSpPr>
        <p:spPr>
          <a:xfrm>
            <a:off x="5732331" y="149798"/>
            <a:ext cx="7288879" cy="1289713"/>
          </a:xfrm>
          <a:prstGeom prst="roundRect">
            <a:avLst>
              <a:gd name="adj" fmla="val 115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59" name="มนมุมสี่เหลี่ยมผืนผ้าด้านทแยงมุม 14"/>
          <p:cNvSpPr/>
          <p:nvPr/>
        </p:nvSpPr>
        <p:spPr>
          <a:xfrm>
            <a:off x="-367934" y="-20743"/>
            <a:ext cx="3357179" cy="8232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vert="horz" wrap="square" lIns="118799" tIns="59399" rIns="118799" bIns="59399" anchor="ctr" anchorCtr="0" compatLnSpc="1"/>
          <a:lstStyle/>
          <a:p>
            <a:pPr algn="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3100" b="1">
              <a:solidFill>
                <a:srgbClr val="FFFFFF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60" name="Picture 2" descr="K:\TSM 3-A\Logo Aksorn\Aksorn Charoen Tat_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8417" y="127000"/>
            <a:ext cx="1910657" cy="58086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8748098" y="1442689"/>
            <a:ext cx="4174823" cy="427735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2000" b="1" dirty="0">
                <a:latin typeface="TH Sarabun New" pitchFamily="34" charset="-34"/>
                <a:cs typeface="TH Sarabun New" pitchFamily="34" charset="-34"/>
              </a:rPr>
              <a:t>กลุ่มสาระการ</a:t>
            </a:r>
            <a:r>
              <a:rPr lang="th-TH" sz="2000" b="1" dirty="0" smtClean="0">
                <a:latin typeface="TH Sarabun New" pitchFamily="34" charset="-34"/>
                <a:cs typeface="TH Sarabun New" pitchFamily="34" charset="-34"/>
              </a:rPr>
              <a:t>เรียนรู้วิทยาศาสตร์</a:t>
            </a:r>
            <a:endParaRPr lang="th-TH" sz="2000" b="1" dirty="0"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63" name="สี่เหลี่ยมผืนผ้า 62"/>
          <p:cNvSpPr/>
          <p:nvPr/>
        </p:nvSpPr>
        <p:spPr>
          <a:xfrm>
            <a:off x="2961" y="6579030"/>
            <a:ext cx="13322300" cy="888569"/>
          </a:xfrm>
          <a:prstGeom prst="rect">
            <a:avLst/>
          </a:prstGeom>
          <a:solidFill>
            <a:srgbClr val="2992D2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9550796" y="915435"/>
            <a:ext cx="3384000" cy="581623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r"/>
            <a:r>
              <a:rPr lang="th-TH" sz="30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ชั้นมัธยมศึกษาปีที่ </a:t>
            </a:r>
            <a:r>
              <a:rPr lang="th-TH" sz="3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endParaRPr lang="en-US" sz="30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880399" y="103250"/>
            <a:ext cx="5061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h-TH" sz="6000" b="1" dirty="0" smtClean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</a:t>
            </a:r>
            <a:endParaRPr lang="en-US" sz="6000" b="1" dirty="0">
              <a:solidFill>
                <a:srgbClr val="2992D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4" name="TextBox 24"/>
          <p:cNvSpPr txBox="1"/>
          <p:nvPr/>
        </p:nvSpPr>
        <p:spPr>
          <a:xfrm>
            <a:off x="3933515" y="6602069"/>
            <a:ext cx="5906534" cy="858622"/>
          </a:xfrm>
          <a:prstGeom prst="rect">
            <a:avLst/>
          </a:prstGeom>
          <a:noFill/>
        </p:spPr>
        <p:txBody>
          <a:bodyPr wrap="none" lIns="118799" tIns="59399" rIns="118799" bIns="59399" rtlCol="0">
            <a:spAutoFit/>
          </a:bodyPr>
          <a:lstStyle/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บริษัท อักษรเจริญทัศน์ </a:t>
            </a:r>
            <a:r>
              <a:rPr lang="th-TH" sz="1600" dirty="0" err="1">
                <a:latin typeface="TH Sarabun New" pitchFamily="34" charset="-34"/>
                <a:cs typeface="TH Sarabun New" pitchFamily="34" charset="-34"/>
              </a:rPr>
              <a:t>อจท</a:t>
            </a:r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. จำกัด : 142 ถนนตะนาว เขตพระนคร กรุงเทพฯ 10200</a:t>
            </a:r>
          </a:p>
          <a:p>
            <a:pPr lvl="0" algn="ctr"/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Aksorn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CharoenTat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ACT.Co.,Ltd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: 142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Tanao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Rd. </a:t>
            </a:r>
            <a:r>
              <a:rPr lang="en-US" sz="1600" dirty="0" err="1">
                <a:latin typeface="TH Sarabun New" pitchFamily="34" charset="-34"/>
                <a:cs typeface="TH Sarabun New" pitchFamily="34" charset="-34"/>
              </a:rPr>
              <a:t>Pranakorn</a:t>
            </a:r>
            <a:r>
              <a:rPr lang="en-US" sz="1600" dirty="0">
                <a:latin typeface="TH Sarabun New" pitchFamily="34" charset="-34"/>
                <a:cs typeface="TH Sarabun New" pitchFamily="34" charset="-34"/>
              </a:rPr>
              <a:t> Bangkok 10200 Thailand</a:t>
            </a:r>
          </a:p>
          <a:p>
            <a:pPr lvl="0" algn="ctr"/>
            <a:r>
              <a:rPr lang="th-TH" sz="1600" dirty="0">
                <a:latin typeface="TH Sarabun New" pitchFamily="34" charset="-34"/>
                <a:cs typeface="TH Sarabun New" pitchFamily="34" charset="-34"/>
              </a:rPr>
              <a:t>โทรศัพท์ : 02 622 2999  โทรสาร : 02 622 1311-8  </a:t>
            </a:r>
            <a:r>
              <a:rPr lang="en-US" sz="1600" dirty="0">
                <a:solidFill>
                  <a:srgbClr val="0070C0"/>
                </a:solidFill>
                <a:latin typeface="TH Sarabun New" pitchFamily="34" charset="-34"/>
                <a:cs typeface="TH Sarabun New" pitchFamily="34" charset="-34"/>
              </a:rPr>
              <a:t>webmaster@aksorn.com / www.aksorn.com </a:t>
            </a:r>
          </a:p>
        </p:txBody>
      </p:sp>
      <p:sp>
        <p:nvSpPr>
          <p:cNvPr id="27" name="TextBox 26">
            <a:hlinkClick r:id="rId4" action="ppaction://hlinkfile"/>
          </p:cNvPr>
          <p:cNvSpPr txBox="1"/>
          <p:nvPr/>
        </p:nvSpPr>
        <p:spPr>
          <a:xfrm>
            <a:off x="4852468" y="5469960"/>
            <a:ext cx="3797294" cy="489290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Slide </a:t>
            </a:r>
            <a:r>
              <a:rPr lang="en-GB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PowerPoint</a:t>
            </a:r>
            <a:r>
              <a:rPr lang="en-US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_</a:t>
            </a:r>
            <a:r>
              <a:rPr lang="th-TH" sz="24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สื่อประกอบการ</a:t>
            </a:r>
            <a:r>
              <a:rPr lang="th-TH" sz="24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สอน</a:t>
            </a:r>
            <a:endParaRPr lang="en-US" sz="24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2" name="สี่เหลี่ยมผืนผ้ามุมมน 64">
            <a:hlinkClick r:id="rId5" action="ppaction://hlinkpres?slideindex=1&amp;slidetitle="/>
          </p:cNvPr>
          <p:cNvSpPr/>
          <p:nvPr/>
        </p:nvSpPr>
        <p:spPr>
          <a:xfrm>
            <a:off x="2520732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92D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2992D2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</a:t>
            </a:r>
            <a:r>
              <a:rPr lang="th-TH" sz="2100" b="1" dirty="0" smtClean="0">
                <a:solidFill>
                  <a:srgbClr val="2992D2"/>
                </a:solidFill>
                <a:latin typeface="TH Sarabun New" pitchFamily="34" charset="-34"/>
                <a:cs typeface="TH Sarabun New" pitchFamily="34" charset="-34"/>
              </a:rPr>
              <a:t>1</a:t>
            </a:r>
            <a:endParaRPr lang="en-US" sz="2100" b="1" dirty="0">
              <a:solidFill>
                <a:srgbClr val="2992D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1" name="สี่เหลี่ยมผืนผ้ามุมมน 64">
            <a:hlinkClick r:id="rId6" action="ppaction://hlinkpres?slideindex=1&amp;slidetitle="/>
          </p:cNvPr>
          <p:cNvSpPr/>
          <p:nvPr/>
        </p:nvSpPr>
        <p:spPr>
          <a:xfrm>
            <a:off x="4649063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92D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2992D2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2</a:t>
            </a:r>
            <a:endParaRPr lang="en-US" sz="2100" b="1" dirty="0">
              <a:solidFill>
                <a:srgbClr val="2992D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3" name="สี่เหลี่ยมผืนผ้ามุมมน 64">
            <a:hlinkClick r:id="rId7" action="ppaction://hlinkpres?slideindex=1&amp;slidetitle="/>
          </p:cNvPr>
          <p:cNvSpPr/>
          <p:nvPr/>
        </p:nvSpPr>
        <p:spPr>
          <a:xfrm>
            <a:off x="6777394" y="2193216"/>
            <a:ext cx="1895843" cy="381645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2992D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rgbClr val="2992D2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3</a:t>
            </a:r>
            <a:endParaRPr lang="en-US" sz="2100" b="1" dirty="0">
              <a:solidFill>
                <a:srgbClr val="2992D2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sp>
        <p:nvSpPr>
          <p:cNvPr id="34" name="สี่เหลี่ยมผืนผ้ามุมมน 64">
            <a:hlinkClick r:id="rId8" action="ppaction://hlinkpres?slideindex=1&amp;slidetitle="/>
          </p:cNvPr>
          <p:cNvSpPr/>
          <p:nvPr/>
        </p:nvSpPr>
        <p:spPr>
          <a:xfrm>
            <a:off x="8905725" y="2193216"/>
            <a:ext cx="1895843" cy="381645"/>
          </a:xfrm>
          <a:prstGeom prst="roundRect">
            <a:avLst/>
          </a:prstGeom>
          <a:solidFill>
            <a:srgbClr val="2992D2"/>
          </a:solidFill>
          <a:ln w="12700">
            <a:solidFill>
              <a:srgbClr val="2992D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r>
              <a:rPr lang="th-TH" sz="2100" b="1" dirty="0">
                <a:solidFill>
                  <a:schemeClr val="bg1"/>
                </a:solidFill>
                <a:latin typeface="TH Sarabun New" pitchFamily="34" charset="-34"/>
                <a:cs typeface="TH Sarabun New" pitchFamily="34" charset="-34"/>
              </a:rPr>
              <a:t>หน่วยการเรียนรู้ที่ 4</a:t>
            </a:r>
            <a:endParaRPr lang="en-US" sz="2100" b="1" dirty="0">
              <a:solidFill>
                <a:schemeClr val="bg1"/>
              </a:solidFill>
              <a:latin typeface="TH Sarabun New" pitchFamily="34" charset="-34"/>
              <a:cs typeface="TH Sarabun New" pitchFamily="34" charset="-34"/>
            </a:endParaRPr>
          </a:p>
        </p:txBody>
      </p:sp>
      <p:pic>
        <p:nvPicPr>
          <p:cNvPr id="5" name="Picture 4">
            <a:hlinkClick r:id="rId9" action="ppaction://hlinkfile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12" y="3845871"/>
            <a:ext cx="1762407" cy="17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226124" y="1517477"/>
            <a:ext cx="3901555" cy="872747"/>
            <a:chOff x="4065188" y="3025913"/>
            <a:chExt cx="3652298" cy="816990"/>
          </a:xfrm>
        </p:grpSpPr>
        <p:grpSp>
          <p:nvGrpSpPr>
            <p:cNvPr id="43" name="Group 42"/>
            <p:cNvGrpSpPr/>
            <p:nvPr/>
          </p:nvGrpSpPr>
          <p:grpSpPr>
            <a:xfrm>
              <a:off x="4774292" y="3054380"/>
              <a:ext cx="2943194" cy="788523"/>
              <a:chOff x="3030497" y="2633160"/>
              <a:chExt cx="2943194" cy="788523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3030497" y="2633160"/>
                <a:ext cx="2943194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3846545" y="2713797"/>
                <a:ext cx="1217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ลิขสิทธิ์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44" name="Oval 43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1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46" name="Isosceles Triangle 45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Isosceles Triangle 46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53" name="Rectangle 52"/>
          <p:cNvSpPr/>
          <p:nvPr/>
        </p:nvSpPr>
        <p:spPr>
          <a:xfrm>
            <a:off x="1893863" y="2696036"/>
            <a:ext cx="28023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ใครคือเจ้าของลิขสิทธิ์ </a:t>
            </a:r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?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986781" y="3617768"/>
            <a:ext cx="2587330" cy="593999"/>
            <a:chOff x="1488833" y="3828490"/>
            <a:chExt cx="2587330" cy="593999"/>
          </a:xfrm>
        </p:grpSpPr>
        <p:sp>
          <p:nvSpPr>
            <p:cNvPr id="54" name="Rounded Rectangle 53"/>
            <p:cNvSpPr/>
            <p:nvPr/>
          </p:nvSpPr>
          <p:spPr>
            <a:xfrm>
              <a:off x="1687132" y="3828490"/>
              <a:ext cx="2389031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488833" y="3843607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1 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206862" y="3899269"/>
              <a:ext cx="167064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ผู้สร้างสรรค์งาน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986781" y="4548614"/>
            <a:ext cx="4860452" cy="578882"/>
            <a:chOff x="1488833" y="4594987"/>
            <a:chExt cx="4860452" cy="578882"/>
          </a:xfrm>
        </p:grpSpPr>
        <p:sp>
          <p:nvSpPr>
            <p:cNvPr id="18" name="Rounded Rectangle 17"/>
            <p:cNvSpPr/>
            <p:nvPr/>
          </p:nvSpPr>
          <p:spPr>
            <a:xfrm>
              <a:off x="1687132" y="4594987"/>
              <a:ext cx="4662153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488833" y="4597390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>
                  <a:ln w="12700">
                    <a:solidFill>
                      <a:schemeClr val="bg1"/>
                    </a:solidFill>
                  </a:ln>
                </a:rPr>
                <a:t>2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2206862" y="4635696"/>
              <a:ext cx="39068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ผู้สร้างสรรค์ในฐานะพนักงานหรือลูกจ้าง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024702" y="5464344"/>
            <a:ext cx="4925561" cy="595604"/>
            <a:chOff x="1526754" y="5316237"/>
            <a:chExt cx="4925561" cy="595604"/>
          </a:xfrm>
        </p:grpSpPr>
        <p:sp>
          <p:nvSpPr>
            <p:cNvPr id="55" name="Rounded Rectangle 54"/>
            <p:cNvSpPr/>
            <p:nvPr/>
          </p:nvSpPr>
          <p:spPr>
            <a:xfrm>
              <a:off x="1687132" y="5316237"/>
              <a:ext cx="4765183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1526754" y="5320715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3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206862" y="5388621"/>
              <a:ext cx="403026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ผู้ว่าจ้าง ในกรณีว่าจ้างผู้อื่นสร้างสรรค์งาน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546269" y="3598451"/>
            <a:ext cx="2095679" cy="578882"/>
            <a:chOff x="7048321" y="3809173"/>
            <a:chExt cx="2095679" cy="578882"/>
          </a:xfrm>
        </p:grpSpPr>
        <p:sp>
          <p:nvSpPr>
            <p:cNvPr id="56" name="Rounded Rectangle 55"/>
            <p:cNvSpPr/>
            <p:nvPr/>
          </p:nvSpPr>
          <p:spPr>
            <a:xfrm>
              <a:off x="7257245" y="3809173"/>
              <a:ext cx="1886755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7048321" y="3812299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4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7794787" y="3861216"/>
              <a:ext cx="11336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ผู้ดัดแปลง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546269" y="4522776"/>
            <a:ext cx="3789251" cy="596124"/>
            <a:chOff x="7048321" y="4594987"/>
            <a:chExt cx="3789251" cy="596124"/>
          </a:xfrm>
        </p:grpSpPr>
        <p:sp>
          <p:nvSpPr>
            <p:cNvPr id="57" name="Rounded Rectangle 56"/>
            <p:cNvSpPr/>
            <p:nvPr/>
          </p:nvSpPr>
          <p:spPr>
            <a:xfrm>
              <a:off x="7257246" y="4594987"/>
              <a:ext cx="3580326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7048321" y="4597390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5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794787" y="4667891"/>
              <a:ext cx="28296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หน่วยงานของรัฐหรือท้องถิ่น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546269" y="5464344"/>
            <a:ext cx="2655910" cy="591596"/>
            <a:chOff x="7048321" y="5316237"/>
            <a:chExt cx="2655910" cy="591596"/>
          </a:xfrm>
        </p:grpSpPr>
        <p:sp>
          <p:nvSpPr>
            <p:cNvPr id="59" name="Rounded Rectangle 58"/>
            <p:cNvSpPr/>
            <p:nvPr/>
          </p:nvSpPr>
          <p:spPr>
            <a:xfrm>
              <a:off x="7257245" y="5316237"/>
              <a:ext cx="2446986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7048321" y="5346143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6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794787" y="5384613"/>
              <a:ext cx="164820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ผู้รับโอนลิขสิทธิ์</a:t>
              </a: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2009517" y="3152026"/>
            <a:ext cx="10794464" cy="0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6959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6124" y="1517477"/>
            <a:ext cx="3901555" cy="872747"/>
            <a:chOff x="4065188" y="3025913"/>
            <a:chExt cx="3652298" cy="816990"/>
          </a:xfrm>
        </p:grpSpPr>
        <p:grpSp>
          <p:nvGrpSpPr>
            <p:cNvPr id="17" name="Group 16"/>
            <p:cNvGrpSpPr/>
            <p:nvPr/>
          </p:nvGrpSpPr>
          <p:grpSpPr>
            <a:xfrm>
              <a:off x="4774292" y="3054380"/>
              <a:ext cx="2943194" cy="788523"/>
              <a:chOff x="3030497" y="2633160"/>
              <a:chExt cx="2943194" cy="788523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030497" y="2633160"/>
                <a:ext cx="2943194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46545" y="2713797"/>
                <a:ext cx="1217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ลิขสิทธิ์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1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21" name="Isosceles Triangle 20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1863969" y="2492805"/>
            <a:ext cx="19944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การได้มาซึ่งสิทธิ์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821017" y="3886644"/>
            <a:ext cx="666115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สิทธิ์ในลิขสิทธิ์เกิดขึ้นทันที นับตั้งแต่สร้างสรรค์ผลงาน โดยไม่ต้องจดทะเบียน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มีอายุการคุ้มครองต่อไปอีก 50 ปี นับแต่ผู้สร้างสรรค์คนสุดท้ายเสียชีวิต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ให้ความคุ้มครองโดยอัตโนมัติแก่ทายาท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90585" y="3096897"/>
            <a:ext cx="3771346" cy="3834242"/>
            <a:chOff x="1790585" y="3096897"/>
            <a:chExt cx="3771346" cy="383424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08" b="25203"/>
            <a:stretch/>
          </p:blipFill>
          <p:spPr>
            <a:xfrm>
              <a:off x="1863969" y="3149942"/>
              <a:ext cx="3646406" cy="3720175"/>
            </a:xfrm>
            <a:prstGeom prst="rect">
              <a:avLst/>
            </a:prstGeom>
            <a:ln w="19050">
              <a:solidFill>
                <a:srgbClr val="FFC000"/>
              </a:solidFill>
            </a:ln>
            <a:effectLst>
              <a:outerShdw blurRad="38100" dist="38100" dir="2700000" algn="tl" rotWithShape="0">
                <a:srgbClr val="FFC000">
                  <a:alpha val="30000"/>
                </a:srgbClr>
              </a:outerShdw>
            </a:effectLst>
          </p:spPr>
        </p:pic>
        <p:sp>
          <p:nvSpPr>
            <p:cNvPr id="30" name="Half Frame 29"/>
            <p:cNvSpPr/>
            <p:nvPr/>
          </p:nvSpPr>
          <p:spPr>
            <a:xfrm>
              <a:off x="1790585" y="3096897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1" name="Half Frame 30"/>
            <p:cNvSpPr/>
            <p:nvPr/>
          </p:nvSpPr>
          <p:spPr>
            <a:xfrm rot="10800000">
              <a:off x="5188444" y="6530821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247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26124" y="1517479"/>
            <a:ext cx="3592463" cy="824436"/>
            <a:chOff x="4065188" y="3025913"/>
            <a:chExt cx="3362953" cy="771765"/>
          </a:xfrm>
        </p:grpSpPr>
        <p:grpSp>
          <p:nvGrpSpPr>
            <p:cNvPr id="27" name="Group 26"/>
            <p:cNvGrpSpPr/>
            <p:nvPr/>
          </p:nvGrpSpPr>
          <p:grpSpPr>
            <a:xfrm>
              <a:off x="4774293" y="3054380"/>
              <a:ext cx="2653848" cy="743298"/>
              <a:chOff x="3030498" y="2633160"/>
              <a:chExt cx="2653848" cy="743298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3030498" y="2633160"/>
                <a:ext cx="2653848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852639" y="2713797"/>
                <a:ext cx="1313319" cy="6626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สิทธิบัตร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9" name="Oval 28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2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40" name="Isosceles Triangle 39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Isosceles Triangle 40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1739289" y="2706327"/>
            <a:ext cx="941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หนังสือที่รัฐออกให้เพื่อคุ้มครองการประดิษฐ์ หรือการออกแบบผลิตภัณฑ์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906894" y="3804579"/>
            <a:ext cx="3451081" cy="593999"/>
            <a:chOff x="1488833" y="3828490"/>
            <a:chExt cx="3451081" cy="593999"/>
          </a:xfrm>
        </p:grpSpPr>
        <p:sp>
          <p:nvSpPr>
            <p:cNvPr id="57" name="Rounded Rectangle 56"/>
            <p:cNvSpPr/>
            <p:nvPr/>
          </p:nvSpPr>
          <p:spPr>
            <a:xfrm>
              <a:off x="1687132" y="3828490"/>
              <a:ext cx="3252782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488833" y="3843607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1 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353286" y="3899269"/>
              <a:ext cx="21916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สิทธิบัตรการประดิษฐ์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906894" y="4731423"/>
            <a:ext cx="4313971" cy="593999"/>
            <a:chOff x="1488833" y="3828490"/>
            <a:chExt cx="4313971" cy="593999"/>
          </a:xfrm>
        </p:grpSpPr>
        <p:sp>
          <p:nvSpPr>
            <p:cNvPr id="63" name="Rounded Rectangle 62"/>
            <p:cNvSpPr/>
            <p:nvPr/>
          </p:nvSpPr>
          <p:spPr>
            <a:xfrm>
              <a:off x="1687131" y="3828490"/>
              <a:ext cx="4115673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4" name="Oval 63"/>
            <p:cNvSpPr/>
            <p:nvPr/>
          </p:nvSpPr>
          <p:spPr>
            <a:xfrm>
              <a:off x="1488833" y="3843607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2 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353286" y="3899269"/>
              <a:ext cx="31582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สิทธิบัตรการออกแบบผลิตภัณฑ์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906894" y="5700876"/>
            <a:ext cx="6401482" cy="593999"/>
            <a:chOff x="4906894" y="5630097"/>
            <a:chExt cx="6401482" cy="593999"/>
          </a:xfrm>
        </p:grpSpPr>
        <p:sp>
          <p:nvSpPr>
            <p:cNvPr id="68" name="Rounded Rectangle 67"/>
            <p:cNvSpPr/>
            <p:nvPr/>
          </p:nvSpPr>
          <p:spPr>
            <a:xfrm>
              <a:off x="5105191" y="5630097"/>
              <a:ext cx="6203185" cy="578882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4906894" y="5645214"/>
              <a:ext cx="548648" cy="548648"/>
            </a:xfrm>
            <a:prstGeom prst="ellipse">
              <a:avLst/>
            </a:prstGeom>
            <a:solidFill>
              <a:srgbClr val="ABE9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dirty="0" smtClean="0">
                  <a:ln w="12700">
                    <a:solidFill>
                      <a:schemeClr val="bg1"/>
                    </a:solidFill>
                  </a:ln>
                </a:rPr>
                <a:t>3 </a:t>
              </a:r>
              <a:endParaRPr lang="en-US" dirty="0">
                <a:ln w="127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771347" y="5700876"/>
              <a:ext cx="540404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อนุสิทธิบัตร (การประดิษฐ์ที่มีการปรับปรุงเพียงเล็กน้อย)</a:t>
              </a:r>
              <a:endPara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490354" y="3875690"/>
            <a:ext cx="1367167" cy="523220"/>
            <a:chOff x="9011222" y="3804911"/>
            <a:chExt cx="1367167" cy="523220"/>
          </a:xfrm>
        </p:grpSpPr>
        <p:sp>
          <p:nvSpPr>
            <p:cNvPr id="73" name="Rectangle 72"/>
            <p:cNvSpPr/>
            <p:nvPr/>
          </p:nvSpPr>
          <p:spPr>
            <a:xfrm>
              <a:off x="9198258" y="3804911"/>
              <a:ext cx="11801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 smtClean="0">
                  <a:solidFill>
                    <a:srgbClr val="29C7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อายุ 20 ปี</a:t>
              </a:r>
              <a:endParaRPr lang="th-TH" sz="2800" b="1" dirty="0">
                <a:solidFill>
                  <a:srgbClr val="29C7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011222" y="3979288"/>
              <a:ext cx="182454" cy="122952"/>
              <a:chOff x="378524" y="1976304"/>
              <a:chExt cx="212730" cy="143355"/>
            </a:xfrm>
          </p:grpSpPr>
          <p:sp>
            <p:nvSpPr>
              <p:cNvPr id="71" name="Isosceles Triangle 70"/>
              <p:cNvSpPr/>
              <p:nvPr/>
            </p:nvSpPr>
            <p:spPr>
              <a:xfrm rot="5400000">
                <a:off x="467854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Isosceles Triangle 71"/>
              <p:cNvSpPr/>
              <p:nvPr/>
            </p:nvSpPr>
            <p:spPr>
              <a:xfrm rot="5400000">
                <a:off x="358568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9344049" y="4790793"/>
            <a:ext cx="1367167" cy="523220"/>
            <a:chOff x="9864917" y="4720014"/>
            <a:chExt cx="1367167" cy="523220"/>
          </a:xfrm>
        </p:grpSpPr>
        <p:sp>
          <p:nvSpPr>
            <p:cNvPr id="74" name="Rectangle 73"/>
            <p:cNvSpPr/>
            <p:nvPr/>
          </p:nvSpPr>
          <p:spPr>
            <a:xfrm>
              <a:off x="10051953" y="4720014"/>
              <a:ext cx="11801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 smtClean="0">
                  <a:solidFill>
                    <a:srgbClr val="29C7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อายุ 10 ปี</a:t>
              </a:r>
              <a:endParaRPr lang="th-TH" sz="2800" b="1" dirty="0">
                <a:solidFill>
                  <a:srgbClr val="29C7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9864917" y="4894391"/>
              <a:ext cx="182454" cy="122952"/>
              <a:chOff x="378524" y="1976304"/>
              <a:chExt cx="212730" cy="143355"/>
            </a:xfrm>
          </p:grpSpPr>
          <p:sp>
            <p:nvSpPr>
              <p:cNvPr id="79" name="Isosceles Triangle 78"/>
              <p:cNvSpPr/>
              <p:nvPr/>
            </p:nvSpPr>
            <p:spPr>
              <a:xfrm rot="5400000">
                <a:off x="467854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Isosceles Triangle 79"/>
              <p:cNvSpPr/>
              <p:nvPr/>
            </p:nvSpPr>
            <p:spPr>
              <a:xfrm rot="5400000">
                <a:off x="358568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1419492" y="5741421"/>
            <a:ext cx="1230912" cy="523220"/>
            <a:chOff x="11895558" y="5670642"/>
            <a:chExt cx="1230912" cy="523220"/>
          </a:xfrm>
        </p:grpSpPr>
        <p:sp>
          <p:nvSpPr>
            <p:cNvPr id="81" name="Rectangle 80"/>
            <p:cNvSpPr/>
            <p:nvPr/>
          </p:nvSpPr>
          <p:spPr>
            <a:xfrm>
              <a:off x="12082594" y="5670642"/>
              <a:ext cx="104387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th-TH" sz="2800" b="1" dirty="0" smtClean="0">
                  <a:solidFill>
                    <a:srgbClr val="29C7FF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อายุ 6 ปี</a:t>
              </a:r>
              <a:endParaRPr lang="th-TH" sz="2800" b="1" dirty="0">
                <a:solidFill>
                  <a:srgbClr val="29C7FF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1895558" y="5845019"/>
              <a:ext cx="182454" cy="122952"/>
              <a:chOff x="378524" y="1976304"/>
              <a:chExt cx="212730" cy="143355"/>
            </a:xfrm>
          </p:grpSpPr>
          <p:sp>
            <p:nvSpPr>
              <p:cNvPr id="86" name="Isosceles Triangle 85"/>
              <p:cNvSpPr/>
              <p:nvPr/>
            </p:nvSpPr>
            <p:spPr>
              <a:xfrm rot="5400000">
                <a:off x="467854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Isosceles Triangle 86"/>
              <p:cNvSpPr/>
              <p:nvPr/>
            </p:nvSpPr>
            <p:spPr>
              <a:xfrm rot="5400000">
                <a:off x="358568" y="1996260"/>
                <a:ext cx="143355" cy="103444"/>
              </a:xfrm>
              <a:prstGeom prst="triangle">
                <a:avLst/>
              </a:prstGeom>
              <a:solidFill>
                <a:srgbClr val="ABE9FF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5122" name="Picture 2" descr="D:\25,25\powerpoint\วิทยาการคำนวณ\ม.2 หน่วย4\pic\1-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872" y="3291102"/>
            <a:ext cx="2848949" cy="3709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179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26124" y="1517479"/>
            <a:ext cx="3592463" cy="824436"/>
            <a:chOff x="4065188" y="3025913"/>
            <a:chExt cx="3362953" cy="771765"/>
          </a:xfrm>
        </p:grpSpPr>
        <p:grpSp>
          <p:nvGrpSpPr>
            <p:cNvPr id="19" name="Group 18"/>
            <p:cNvGrpSpPr/>
            <p:nvPr/>
          </p:nvGrpSpPr>
          <p:grpSpPr>
            <a:xfrm>
              <a:off x="4774293" y="3054380"/>
              <a:ext cx="2653848" cy="743298"/>
              <a:chOff x="3030498" y="2633160"/>
              <a:chExt cx="2653848" cy="743298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3030498" y="2633160"/>
                <a:ext cx="2653848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3852639" y="2713797"/>
                <a:ext cx="1313319" cy="6626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สิทธิบัตร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0" name="Oval 19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2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22" name="Isosceles Triangle 21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Isosceles Triangle 22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30" name="Rectangle 29"/>
          <p:cNvSpPr/>
          <p:nvPr/>
        </p:nvSpPr>
        <p:spPr>
          <a:xfrm>
            <a:off x="1861872" y="2625486"/>
            <a:ext cx="941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เงื่อนไขในการขอรับสิทธิบัตรการประดิษฐ์และอนุสิทธิบัตร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39565" y="4174330"/>
            <a:ext cx="474422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เป็นสิ่งประดิษฐ์ใหม่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มีขั้นการประดิษฐ์ที่สูงขึ้น 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มีประโยชน์ในการผลิตทางอุตสาหกรรม</a:t>
            </a:r>
          </a:p>
          <a:p>
            <a:pPr marL="269875" indent="-269875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ไม่ขัดต่อความสงบเรียบร้อยหรือศีลธรรมอันดี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861872" y="3376217"/>
            <a:ext cx="5064266" cy="3416066"/>
            <a:chOff x="1861872" y="3376217"/>
            <a:chExt cx="5064266" cy="341606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733" y="3429975"/>
              <a:ext cx="4956889" cy="3304592"/>
            </a:xfrm>
            <a:prstGeom prst="rect">
              <a:avLst/>
            </a:prstGeom>
            <a:ln w="19050">
              <a:solidFill>
                <a:srgbClr val="FFC000"/>
              </a:solidFill>
            </a:ln>
            <a:effectLst>
              <a:outerShdw blurRad="38100" dist="38100" dir="2700000" algn="tl" rotWithShape="0">
                <a:srgbClr val="FFC000">
                  <a:alpha val="30000"/>
                </a:srgbClr>
              </a:outerShdw>
            </a:effectLst>
          </p:spPr>
        </p:pic>
        <p:sp>
          <p:nvSpPr>
            <p:cNvPr id="31" name="Half Frame 30"/>
            <p:cNvSpPr/>
            <p:nvPr/>
          </p:nvSpPr>
          <p:spPr>
            <a:xfrm>
              <a:off x="1861872" y="3376217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2" name="Half Frame 31"/>
            <p:cNvSpPr/>
            <p:nvPr/>
          </p:nvSpPr>
          <p:spPr>
            <a:xfrm rot="10800000">
              <a:off x="6552651" y="6391965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101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0" grpId="1"/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26124" y="1517479"/>
            <a:ext cx="3592463" cy="824436"/>
            <a:chOff x="4065188" y="3025913"/>
            <a:chExt cx="3362953" cy="771765"/>
          </a:xfrm>
        </p:grpSpPr>
        <p:grpSp>
          <p:nvGrpSpPr>
            <p:cNvPr id="29" name="Group 28"/>
            <p:cNvGrpSpPr/>
            <p:nvPr/>
          </p:nvGrpSpPr>
          <p:grpSpPr>
            <a:xfrm>
              <a:off x="4774293" y="3054380"/>
              <a:ext cx="2653848" cy="743298"/>
              <a:chOff x="3030498" y="2633160"/>
              <a:chExt cx="2653848" cy="743298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3030498" y="2633160"/>
                <a:ext cx="2653848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3852639" y="2713797"/>
                <a:ext cx="1313319" cy="6626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สิทธิบัตร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2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32" name="Isosceles Triangle 31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861872" y="2451622"/>
            <a:ext cx="9419509" cy="584775"/>
            <a:chOff x="1861872" y="2451622"/>
            <a:chExt cx="9419509" cy="584775"/>
          </a:xfrm>
        </p:grpSpPr>
        <p:sp>
          <p:nvSpPr>
            <p:cNvPr id="36" name="Rectangle 35"/>
            <p:cNvSpPr/>
            <p:nvPr/>
          </p:nvSpPr>
          <p:spPr>
            <a:xfrm>
              <a:off x="1861872" y="2451622"/>
              <a:ext cx="941950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h-TH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การประดิษฐ์ที่ขอรับสิทธิบัตร</a:t>
              </a:r>
              <a:r>
                <a:rPr lang="en-US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/</a:t>
              </a:r>
              <a:r>
                <a:rPr lang="th-TH" sz="3200" b="1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อนุสิทธิบัตร</a:t>
              </a:r>
              <a:r>
                <a:rPr lang="th-TH" sz="3200" b="1" dirty="0" smtClean="0">
                  <a:solidFill>
                    <a:srgbClr val="FF000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ไม่ได้</a:t>
              </a:r>
              <a:endParaRPr lang="th-TH" sz="32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6571626" y="2865549"/>
              <a:ext cx="545681" cy="0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/>
          <a:stretch/>
        </p:blipFill>
        <p:spPr>
          <a:xfrm>
            <a:off x="1405359" y="3304518"/>
            <a:ext cx="2308193" cy="1623927"/>
          </a:xfrm>
          <a:prstGeom prst="rect">
            <a:avLst/>
          </a:prstGeom>
          <a:ln w="12700">
            <a:solidFill>
              <a:srgbClr val="FFC000"/>
            </a:solidFill>
          </a:ln>
          <a:effectLst>
            <a:outerShdw blurRad="38100" dist="50800" dir="2700000" algn="ctr" rotWithShape="0">
              <a:srgbClr val="FDC703">
                <a:alpha val="20000"/>
              </a:srgbClr>
            </a:outerShdw>
          </a:effectLst>
        </p:spPr>
      </p:pic>
      <p:grpSp>
        <p:nvGrpSpPr>
          <p:cNvPr id="9" name="Group 8"/>
          <p:cNvGrpSpPr/>
          <p:nvPr/>
        </p:nvGrpSpPr>
        <p:grpSpPr>
          <a:xfrm rot="5400000">
            <a:off x="2468228" y="5137320"/>
            <a:ext cx="182455" cy="122952"/>
            <a:chOff x="8490353" y="4050068"/>
            <a:chExt cx="182455" cy="122952"/>
          </a:xfrm>
        </p:grpSpPr>
        <p:sp>
          <p:nvSpPr>
            <p:cNvPr id="37" name="Isosceles Triangle 36"/>
            <p:cNvSpPr/>
            <p:nvPr/>
          </p:nvSpPr>
          <p:spPr>
            <a:xfrm rot="5400000">
              <a:off x="8566971" y="4067183"/>
              <a:ext cx="122952" cy="88722"/>
            </a:xfrm>
            <a:prstGeom prst="triangle">
              <a:avLst/>
            </a:prstGeom>
            <a:solidFill>
              <a:srgbClr val="FDC70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Isosceles Triangle 37"/>
            <p:cNvSpPr/>
            <p:nvPr/>
          </p:nvSpPr>
          <p:spPr>
            <a:xfrm rot="5400000">
              <a:off x="8473238" y="4067183"/>
              <a:ext cx="122952" cy="88722"/>
            </a:xfrm>
            <a:prstGeom prst="triangle">
              <a:avLst/>
            </a:prstGeom>
            <a:solidFill>
              <a:srgbClr val="FDC70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61720" y="5436017"/>
            <a:ext cx="2395471" cy="1151479"/>
            <a:chOff x="1361720" y="5436017"/>
            <a:chExt cx="2395471" cy="1151479"/>
          </a:xfrm>
        </p:grpSpPr>
        <p:sp>
          <p:nvSpPr>
            <p:cNvPr id="10" name="Rounded Rectangle 9"/>
            <p:cNvSpPr/>
            <p:nvPr/>
          </p:nvSpPr>
          <p:spPr>
            <a:xfrm>
              <a:off x="1361720" y="5436017"/>
              <a:ext cx="2395471" cy="1151479"/>
            </a:xfrm>
            <a:prstGeom prst="roundRect">
              <a:avLst>
                <a:gd name="adj" fmla="val 86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523811" y="5570963"/>
              <a:ext cx="207128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จุลชีพ พืช สัตว์</a:t>
              </a:r>
              <a:b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ที่มีอยู่ตามธรรมชาติ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60" y="3304517"/>
            <a:ext cx="2439739" cy="1615914"/>
          </a:xfrm>
          <a:prstGeom prst="rect">
            <a:avLst/>
          </a:prstGeom>
          <a:noFill/>
          <a:ln w="12700">
            <a:solidFill>
              <a:srgbClr val="FDC703"/>
            </a:solidFill>
          </a:ln>
          <a:effectLst>
            <a:outerShdw blurRad="38100" dist="50800" dir="2700000" algn="ctr" rotWithShape="0">
              <a:srgbClr val="FDC703">
                <a:alpha val="20000"/>
              </a:srgbClr>
            </a:outerShdw>
          </a:effectLst>
        </p:spPr>
      </p:pic>
      <p:grpSp>
        <p:nvGrpSpPr>
          <p:cNvPr id="39" name="Group 38"/>
          <p:cNvGrpSpPr/>
          <p:nvPr/>
        </p:nvGrpSpPr>
        <p:grpSpPr>
          <a:xfrm rot="5400000">
            <a:off x="5156102" y="5137321"/>
            <a:ext cx="182455" cy="122952"/>
            <a:chOff x="8490353" y="4050068"/>
            <a:chExt cx="182455" cy="122952"/>
          </a:xfrm>
        </p:grpSpPr>
        <p:sp>
          <p:nvSpPr>
            <p:cNvPr id="40" name="Isosceles Triangle 39"/>
            <p:cNvSpPr/>
            <p:nvPr/>
          </p:nvSpPr>
          <p:spPr>
            <a:xfrm rot="5400000">
              <a:off x="8566971" y="4067183"/>
              <a:ext cx="122952" cy="88722"/>
            </a:xfrm>
            <a:prstGeom prst="triangle">
              <a:avLst/>
            </a:prstGeom>
            <a:solidFill>
              <a:srgbClr val="FDC70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Isosceles Triangle 40"/>
            <p:cNvSpPr/>
            <p:nvPr/>
          </p:nvSpPr>
          <p:spPr>
            <a:xfrm rot="5400000">
              <a:off x="8473238" y="4067183"/>
              <a:ext cx="122952" cy="88722"/>
            </a:xfrm>
            <a:prstGeom prst="triangle">
              <a:avLst/>
            </a:prstGeom>
            <a:solidFill>
              <a:srgbClr val="FDC70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049593" y="5436017"/>
            <a:ext cx="2395471" cy="1519941"/>
            <a:chOff x="4049593" y="5436017"/>
            <a:chExt cx="2395471" cy="1519941"/>
          </a:xfrm>
        </p:grpSpPr>
        <p:sp>
          <p:nvSpPr>
            <p:cNvPr id="52" name="Rounded Rectangle 51"/>
            <p:cNvSpPr/>
            <p:nvPr/>
          </p:nvSpPr>
          <p:spPr>
            <a:xfrm>
              <a:off x="4049593" y="5436017"/>
              <a:ext cx="2395471" cy="1519941"/>
            </a:xfrm>
            <a:prstGeom prst="roundRect">
              <a:avLst>
                <a:gd name="adj" fmla="val 86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185962" y="5570963"/>
              <a:ext cx="2122733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กฎเกณฑ์และทฤษฎี</a:t>
              </a:r>
              <a:b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ทางวิทยาศาสตร์</a:t>
              </a:r>
            </a:p>
            <a:p>
              <a:pPr algn="ctr"/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และคณิตศาสตร์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888" y="3304517"/>
            <a:ext cx="2423870" cy="1615913"/>
          </a:xfrm>
          <a:prstGeom prst="rect">
            <a:avLst/>
          </a:prstGeom>
          <a:ln w="12700">
            <a:solidFill>
              <a:srgbClr val="FDC703"/>
            </a:solidFill>
          </a:ln>
          <a:effectLst>
            <a:outerShdw blurRad="38100" dist="50800" dir="2700000" algn="ctr" rotWithShape="0">
              <a:srgbClr val="FDC703">
                <a:alpha val="20000"/>
              </a:srgbClr>
            </a:outerShdw>
          </a:effectLst>
        </p:spPr>
      </p:pic>
      <p:grpSp>
        <p:nvGrpSpPr>
          <p:cNvPr id="42" name="Group 41"/>
          <p:cNvGrpSpPr/>
          <p:nvPr/>
        </p:nvGrpSpPr>
        <p:grpSpPr>
          <a:xfrm rot="5400000">
            <a:off x="8022360" y="5137322"/>
            <a:ext cx="182455" cy="122952"/>
            <a:chOff x="8490353" y="4050068"/>
            <a:chExt cx="182455" cy="122952"/>
          </a:xfrm>
          <a:solidFill>
            <a:srgbClr val="FDC703"/>
          </a:solidFill>
        </p:grpSpPr>
        <p:sp>
          <p:nvSpPr>
            <p:cNvPr id="43" name="Isosceles Triangle 42"/>
            <p:cNvSpPr/>
            <p:nvPr/>
          </p:nvSpPr>
          <p:spPr>
            <a:xfrm rot="5400000">
              <a:off x="8566971" y="4067183"/>
              <a:ext cx="122952" cy="88722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Isosceles Triangle 43"/>
            <p:cNvSpPr/>
            <p:nvPr/>
          </p:nvSpPr>
          <p:spPr>
            <a:xfrm rot="5400000">
              <a:off x="8473238" y="4067183"/>
              <a:ext cx="122952" cy="88722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915851" y="5436017"/>
            <a:ext cx="2395471" cy="1151479"/>
            <a:chOff x="6915851" y="5436017"/>
            <a:chExt cx="2395471" cy="1151479"/>
          </a:xfrm>
        </p:grpSpPr>
        <p:sp>
          <p:nvSpPr>
            <p:cNvPr id="54" name="Rounded Rectangle 53"/>
            <p:cNvSpPr/>
            <p:nvPr/>
          </p:nvSpPr>
          <p:spPr>
            <a:xfrm>
              <a:off x="6915851" y="5436017"/>
              <a:ext cx="2395471" cy="1151479"/>
            </a:xfrm>
            <a:prstGeom prst="roundRect">
              <a:avLst>
                <a:gd name="adj" fmla="val 86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90723" y="5570963"/>
              <a:ext cx="224572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ฐานข้อมูล</a:t>
              </a:r>
              <a:b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</a:br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โปรแกรมคอมพิวเตอร์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12" y="3304518"/>
            <a:ext cx="2422596" cy="1615914"/>
          </a:xfrm>
          <a:prstGeom prst="rect">
            <a:avLst/>
          </a:prstGeom>
          <a:ln w="12700">
            <a:solidFill>
              <a:srgbClr val="FDC703"/>
            </a:solidFill>
          </a:ln>
          <a:effectLst>
            <a:outerShdw blurRad="38100" dist="50800" dir="2700000" algn="ctr" rotWithShape="0">
              <a:srgbClr val="FDC703">
                <a:alpha val="20000"/>
              </a:srgbClr>
            </a:outerShdw>
          </a:effectLst>
        </p:spPr>
      </p:pic>
      <p:grpSp>
        <p:nvGrpSpPr>
          <p:cNvPr id="45" name="Group 44"/>
          <p:cNvGrpSpPr/>
          <p:nvPr/>
        </p:nvGrpSpPr>
        <p:grpSpPr>
          <a:xfrm rot="5400000">
            <a:off x="10893282" y="5137323"/>
            <a:ext cx="182455" cy="122952"/>
            <a:chOff x="8490353" y="4050068"/>
            <a:chExt cx="182455" cy="122952"/>
          </a:xfrm>
          <a:solidFill>
            <a:srgbClr val="FDC703"/>
          </a:solidFill>
        </p:grpSpPr>
        <p:sp>
          <p:nvSpPr>
            <p:cNvPr id="46" name="Isosceles Triangle 45"/>
            <p:cNvSpPr/>
            <p:nvPr/>
          </p:nvSpPr>
          <p:spPr>
            <a:xfrm rot="5400000">
              <a:off x="8566971" y="4067183"/>
              <a:ext cx="122952" cy="88722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Isosceles Triangle 46"/>
            <p:cNvSpPr/>
            <p:nvPr/>
          </p:nvSpPr>
          <p:spPr>
            <a:xfrm rot="5400000">
              <a:off x="8473238" y="4067183"/>
              <a:ext cx="122952" cy="88722"/>
            </a:xfrm>
            <a:prstGeom prst="triangle">
              <a:avLst/>
            </a:prstGeom>
            <a:grp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786773" y="5436017"/>
            <a:ext cx="2395471" cy="1151479"/>
            <a:chOff x="9786773" y="5436017"/>
            <a:chExt cx="2395471" cy="1151479"/>
          </a:xfrm>
        </p:grpSpPr>
        <p:sp>
          <p:nvSpPr>
            <p:cNvPr id="56" name="Rounded Rectangle 55"/>
            <p:cNvSpPr/>
            <p:nvPr/>
          </p:nvSpPr>
          <p:spPr>
            <a:xfrm>
              <a:off x="9786773" y="5436017"/>
              <a:ext cx="2395471" cy="1151479"/>
            </a:xfrm>
            <a:prstGeom prst="roundRect">
              <a:avLst>
                <a:gd name="adj" fmla="val 866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932779" y="5570963"/>
              <a:ext cx="2103461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วิธีการวินิจฉัย </a:t>
              </a:r>
              <a:r>
                <a:rPr lang="th-TH" sz="2800" dirty="0" smtClean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บำบัด</a:t>
              </a:r>
            </a:p>
            <a:p>
              <a:pPr algn="ctr"/>
              <a:r>
                <a:rPr lang="th-TH" sz="2800" dirty="0" smtClean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หรือ</a:t>
              </a:r>
              <a:r>
                <a:rPr lang="th-TH" sz="2800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รักษาโรค</a:t>
              </a:r>
            </a:p>
          </p:txBody>
        </p:sp>
      </p:grpSp>
      <p:pic>
        <p:nvPicPr>
          <p:cNvPr id="48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261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6124" y="1517479"/>
            <a:ext cx="3592463" cy="824436"/>
            <a:chOff x="4065188" y="3025913"/>
            <a:chExt cx="3362953" cy="771765"/>
          </a:xfrm>
        </p:grpSpPr>
        <p:grpSp>
          <p:nvGrpSpPr>
            <p:cNvPr id="17" name="Group 16"/>
            <p:cNvGrpSpPr/>
            <p:nvPr/>
          </p:nvGrpSpPr>
          <p:grpSpPr>
            <a:xfrm>
              <a:off x="4774293" y="3054380"/>
              <a:ext cx="2653848" cy="743298"/>
              <a:chOff x="3030498" y="2633160"/>
              <a:chExt cx="2653848" cy="743298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030498" y="2633160"/>
                <a:ext cx="2653848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3852639" y="2713797"/>
                <a:ext cx="1313319" cy="6626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สิทธิบัตร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19" name="Oval 18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2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21" name="Isosceles Triangle 20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Isosceles Triangle 21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9" name="Rectangle 28"/>
          <p:cNvSpPr/>
          <p:nvPr/>
        </p:nvSpPr>
        <p:spPr>
          <a:xfrm>
            <a:off x="1861872" y="2561091"/>
            <a:ext cx="94195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เงื่อนไขในการขอรับสิทธิบัตรการออกแบบผลิตภัณฑ์</a:t>
            </a:r>
            <a:endParaRPr lang="th-TH" sz="32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28204" y="3881342"/>
            <a:ext cx="63093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เป็นการออกแบบผลิตภัณฑ์ใหม่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สามารถนำไปใช้ประโยชน์ในการผลิตทาง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อุตสาหกรรม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หรือ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หัตถกรรมได้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ไม่ขัดต่อความสงบเรียบร้อย หรือศีลธรรมอันดี ของประชาชน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03463" y="3367665"/>
            <a:ext cx="4185255" cy="2842955"/>
            <a:chOff x="1803463" y="3367665"/>
            <a:chExt cx="4185255" cy="284295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1872" y="3431147"/>
              <a:ext cx="4074818" cy="2716273"/>
            </a:xfrm>
            <a:prstGeom prst="rect">
              <a:avLst/>
            </a:prstGeom>
            <a:ln w="19050">
              <a:solidFill>
                <a:srgbClr val="FFC000"/>
              </a:solidFill>
            </a:ln>
            <a:effectLst>
              <a:outerShdw blurRad="38100" dist="38100" dir="2700000" algn="tl" rotWithShape="0">
                <a:srgbClr val="FFC000">
                  <a:alpha val="30000"/>
                </a:srgbClr>
              </a:outerShdw>
            </a:effectLst>
          </p:spPr>
        </p:pic>
        <p:sp>
          <p:nvSpPr>
            <p:cNvPr id="4" name="Half Frame 3"/>
            <p:cNvSpPr/>
            <p:nvPr/>
          </p:nvSpPr>
          <p:spPr>
            <a:xfrm>
              <a:off x="1803463" y="3367665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1" name="Half Frame 30"/>
            <p:cNvSpPr/>
            <p:nvPr/>
          </p:nvSpPr>
          <p:spPr>
            <a:xfrm rot="10800000">
              <a:off x="5615231" y="5810302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953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25,25\powerpoint\วิทยาการคำนวณ\ม.2 หน่วย4\pic\ปก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3346991" cy="750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2" y="1145520"/>
            <a:ext cx="8229631" cy="682987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สี่เหลี่ยมผืนผ้ามุมมน 12"/>
          <p:cNvSpPr/>
          <p:nvPr/>
        </p:nvSpPr>
        <p:spPr>
          <a:xfrm>
            <a:off x="366451" y="5753100"/>
            <a:ext cx="12672424" cy="1323976"/>
          </a:xfrm>
          <a:prstGeom prst="roundRect">
            <a:avLst>
              <a:gd name="adj" fmla="val 4829"/>
            </a:avLst>
          </a:prstGeom>
          <a:solidFill>
            <a:srgbClr val="FFFFFF">
              <a:alpha val="90000"/>
            </a:srgbClr>
          </a:solidFill>
          <a:ln>
            <a:solidFill>
              <a:srgbClr val="2992D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8" name="สี่เหลี่ยมผืนผ้า 13"/>
          <p:cNvSpPr/>
          <p:nvPr/>
        </p:nvSpPr>
        <p:spPr>
          <a:xfrm>
            <a:off x="0" y="5990411"/>
            <a:ext cx="13322300" cy="4021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3" name="TextBox 2"/>
          <p:cNvSpPr txBox="1"/>
          <p:nvPr/>
        </p:nvSpPr>
        <p:spPr>
          <a:xfrm>
            <a:off x="876614" y="6000368"/>
            <a:ext cx="2312789" cy="443124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>
            <a:defPPr>
              <a:defRPr lang="th-TH"/>
            </a:defPPr>
            <a:lvl1pPr marL="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sz="2100" b="1" dirty="0" smtClean="0">
                <a:solidFill>
                  <a:schemeClr val="bg1"/>
                </a:solidFill>
                <a:latin typeface="TH Sarabun New" panose="020B0500040200020003" pitchFamily="34" charset="-34"/>
                <a:ea typeface="AngsanaUPC" charset="0"/>
                <a:cs typeface="TH Sarabun New" panose="020B0500040200020003" pitchFamily="34" charset="-34"/>
              </a:rPr>
              <a:t>ตัวชี้วัด</a:t>
            </a:r>
            <a:endParaRPr lang="th-TH" sz="2100" b="1" dirty="0">
              <a:solidFill>
                <a:schemeClr val="bg1"/>
              </a:solidFill>
              <a:latin typeface="TH Sarabun New" panose="020B0500040200020003" pitchFamily="34" charset="-34"/>
              <a:ea typeface="AngsanaUPC" charset="0"/>
              <a:cs typeface="TH Sarabun New" panose="020B0500040200020003" pitchFamily="34" charset="-34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76614" y="6475660"/>
            <a:ext cx="11977075" cy="443124"/>
          </a:xfrm>
          <a:prstGeom prst="rect">
            <a:avLst/>
          </a:prstGeom>
        </p:spPr>
        <p:txBody>
          <a:bodyPr wrap="square" lIns="118799" tIns="59399" rIns="118799" bIns="59399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th-TH" sz="21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ใช้เทคโนโลยีสารสนเทศอย่างปลอดภัย มีความรับผิดชอบ สร้างและแสดงสิทธิในการเผยแพร่ผลงาน</a:t>
            </a:r>
            <a:endParaRPr lang="th-TH" sz="21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37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8" name="มนมุมสี่เหลี่ยมผืนผ้าด้านทแยงมุม 24"/>
          <p:cNvSpPr/>
          <p:nvPr/>
        </p:nvSpPr>
        <p:spPr>
          <a:xfrm>
            <a:off x="285773" y="334054"/>
            <a:ext cx="3071071" cy="54886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9" name="สี่เหลี่ยมผืนผ้า 21"/>
          <p:cNvSpPr/>
          <p:nvPr/>
        </p:nvSpPr>
        <p:spPr>
          <a:xfrm rot="10800000" flipV="1">
            <a:off x="-30" y="334057"/>
            <a:ext cx="971580" cy="548862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1765" y="374003"/>
            <a:ext cx="2907638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th-TH" sz="31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endParaRPr lang="en-US" sz="31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มนมุมสี่เหลี่ยมผืนผ้าด้านทแยงมุม 24"/>
          <p:cNvSpPr/>
          <p:nvPr/>
        </p:nvSpPr>
        <p:spPr>
          <a:xfrm>
            <a:off x="2558343" y="199349"/>
            <a:ext cx="994481" cy="683570"/>
          </a:xfrm>
          <a:prstGeom prst="round2DiagRect">
            <a:avLst>
              <a:gd name="adj1" fmla="val 48791"/>
              <a:gd name="adj2" fmla="val 0"/>
            </a:avLst>
          </a:prstGeom>
          <a:solidFill>
            <a:srgbClr val="2176AB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785742" y="71455"/>
            <a:ext cx="539680" cy="1074065"/>
          </a:xfrm>
          <a:prstGeom prst="rect">
            <a:avLst/>
          </a:prstGeom>
        </p:spPr>
        <p:txBody>
          <a:bodyPr wrap="none" lIns="118799" tIns="59399" rIns="118799" bIns="59399">
            <a:spAutoFit/>
          </a:bodyPr>
          <a:lstStyle/>
          <a:p>
            <a:pPr algn="ctr"/>
            <a:r>
              <a:rPr lang="th-TH" sz="62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endParaRPr lang="th-TH" sz="6200" b="1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3" name="สี่เหลี่ยมผืนผ้า 14"/>
          <p:cNvSpPr/>
          <p:nvPr/>
        </p:nvSpPr>
        <p:spPr>
          <a:xfrm flipV="1">
            <a:off x="-31" y="1805647"/>
            <a:ext cx="8229630" cy="45719"/>
          </a:xfrm>
          <a:prstGeom prst="rect">
            <a:avLst/>
          </a:prstGeom>
          <a:solidFill>
            <a:srgbClr val="2992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799" tIns="59399" rIns="118799" bIns="59399" rtlCol="0" anchor="ctr"/>
          <a:lstStyle/>
          <a:p>
            <a:pPr algn="ctr"/>
            <a:endParaRPr lang="th-TH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25263" y="1141021"/>
            <a:ext cx="9182688" cy="858622"/>
          </a:xfrm>
          <a:prstGeom prst="rect">
            <a:avLst/>
          </a:prstGeom>
          <a:noFill/>
        </p:spPr>
        <p:txBody>
          <a:bodyPr wrap="square" lIns="118799" tIns="59399" rIns="118799" bIns="59399" rtlCol="0">
            <a:spAutoFit/>
          </a:bodyPr>
          <a:lstStyle/>
          <a:p>
            <a:r>
              <a:rPr lang="th-TH" sz="4800" b="1" dirty="0" smtClean="0">
                <a:solidFill>
                  <a:srgbClr val="2992D2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การใช้เทคโนโลยีสารสนเทศอย่างปลอดภัย</a:t>
            </a:r>
            <a:endParaRPr lang="th-TH" sz="4800" b="1" dirty="0">
              <a:solidFill>
                <a:srgbClr val="2992D2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22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381385" y="325068"/>
            <a:ext cx="6559530" cy="750047"/>
            <a:chOff x="3381385" y="325068"/>
            <a:chExt cx="6559530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3381385" y="325068"/>
              <a:ext cx="6559530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61922" y="367229"/>
              <a:ext cx="39984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การใช้เทคโนโลยีสารสนเทศ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79783" y="1846178"/>
            <a:ext cx="5647400" cy="5759738"/>
            <a:chOff x="1358864" y="1846178"/>
            <a:chExt cx="5647400" cy="5759738"/>
          </a:xfrm>
        </p:grpSpPr>
        <p:sp>
          <p:nvSpPr>
            <p:cNvPr id="7" name="Arc 6"/>
            <p:cNvSpPr/>
            <p:nvPr/>
          </p:nvSpPr>
          <p:spPr>
            <a:xfrm rot="2637083">
              <a:off x="1358864" y="1846178"/>
              <a:ext cx="5647400" cy="5759738"/>
            </a:xfrm>
            <a:prstGeom prst="arc">
              <a:avLst/>
            </a:prstGeom>
            <a:ln w="38100">
              <a:solidFill>
                <a:srgbClr val="C1E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35" name="Arc 34"/>
            <p:cNvSpPr/>
            <p:nvPr/>
          </p:nvSpPr>
          <p:spPr>
            <a:xfrm rot="2637083">
              <a:off x="1559338" y="1981704"/>
              <a:ext cx="5391738" cy="5498992"/>
            </a:xfrm>
            <a:prstGeom prst="arc">
              <a:avLst>
                <a:gd name="adj1" fmla="val 16200000"/>
                <a:gd name="adj2" fmla="val 38856"/>
              </a:avLst>
            </a:prstGeom>
            <a:ln w="6350">
              <a:solidFill>
                <a:srgbClr val="C1EFFF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429719" y="2703981"/>
            <a:ext cx="2134945" cy="505321"/>
            <a:chOff x="6408800" y="2703981"/>
            <a:chExt cx="2134945" cy="505321"/>
          </a:xfrm>
        </p:grpSpPr>
        <p:sp>
          <p:nvSpPr>
            <p:cNvPr id="11" name="Oval 10"/>
            <p:cNvSpPr/>
            <p:nvPr/>
          </p:nvSpPr>
          <p:spPr>
            <a:xfrm>
              <a:off x="6408800" y="2901229"/>
              <a:ext cx="128724" cy="128724"/>
            </a:xfrm>
            <a:prstGeom prst="ellipse">
              <a:avLst/>
            </a:prstGeom>
            <a:solidFill>
              <a:srgbClr val="C1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650278" y="2703981"/>
              <a:ext cx="1893467" cy="505321"/>
              <a:chOff x="6650278" y="2728320"/>
              <a:chExt cx="1893467" cy="505321"/>
            </a:xfrm>
          </p:grpSpPr>
          <p:sp>
            <p:nvSpPr>
              <p:cNvPr id="47" name="Rounded Rectangle 46"/>
              <p:cNvSpPr/>
              <p:nvPr/>
            </p:nvSpPr>
            <p:spPr>
              <a:xfrm>
                <a:off x="6661600" y="2728320"/>
                <a:ext cx="1882145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00B0F0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6650278" y="2741198"/>
                <a:ext cx="1893467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อำนวยความสะดวก</a:t>
                </a:r>
              </a:p>
            </p:txBody>
          </p:sp>
        </p:grpSp>
      </p:grpSp>
      <p:pic>
        <p:nvPicPr>
          <p:cNvPr id="52" name="Picture 2" descr="D:\25,25\powerpoint\วิทยาการคำนวณ\ม.2 หน่วย4\pic\1-0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2" t="4772" r="19893" b="3605"/>
          <a:stretch/>
        </p:blipFill>
        <p:spPr bwMode="auto">
          <a:xfrm>
            <a:off x="3406550" y="2499622"/>
            <a:ext cx="4394813" cy="4452850"/>
          </a:xfrm>
          <a:prstGeom prst="ellipse">
            <a:avLst/>
          </a:prstGeom>
          <a:noFill/>
          <a:ln w="28575">
            <a:solidFill>
              <a:srgbClr val="C1EF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7851084" y="3526915"/>
            <a:ext cx="2379526" cy="515660"/>
            <a:chOff x="6830165" y="3526915"/>
            <a:chExt cx="2379526" cy="515660"/>
          </a:xfrm>
        </p:grpSpPr>
        <p:sp>
          <p:nvSpPr>
            <p:cNvPr id="45" name="Oval 44"/>
            <p:cNvSpPr/>
            <p:nvPr/>
          </p:nvSpPr>
          <p:spPr>
            <a:xfrm>
              <a:off x="6830165" y="3712703"/>
              <a:ext cx="128724" cy="128724"/>
            </a:xfrm>
            <a:prstGeom prst="ellipse">
              <a:avLst/>
            </a:prstGeom>
            <a:solidFill>
              <a:srgbClr val="C1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7096522" y="3526915"/>
              <a:ext cx="2113169" cy="515660"/>
              <a:chOff x="7365987" y="3526915"/>
              <a:chExt cx="2113169" cy="515660"/>
            </a:xfrm>
          </p:grpSpPr>
          <p:sp>
            <p:nvSpPr>
              <p:cNvPr id="55" name="Rounded Rectangle 54"/>
              <p:cNvSpPr/>
              <p:nvPr/>
            </p:nvSpPr>
            <p:spPr>
              <a:xfrm>
                <a:off x="7365987" y="3526915"/>
                <a:ext cx="2113169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00B0F0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7365987" y="3550132"/>
                <a:ext cx="209865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เป็นแหล่งความบันเทิง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7992130" y="4402018"/>
            <a:ext cx="2834177" cy="511761"/>
            <a:chOff x="6971211" y="4402018"/>
            <a:chExt cx="2834177" cy="511761"/>
          </a:xfrm>
        </p:grpSpPr>
        <p:sp>
          <p:nvSpPr>
            <p:cNvPr id="41" name="Oval 40"/>
            <p:cNvSpPr/>
            <p:nvPr/>
          </p:nvSpPr>
          <p:spPr>
            <a:xfrm>
              <a:off x="6971211" y="4568489"/>
              <a:ext cx="128724" cy="128724"/>
            </a:xfrm>
            <a:prstGeom prst="ellipse">
              <a:avLst/>
            </a:prstGeom>
            <a:solidFill>
              <a:srgbClr val="C1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275529" y="4402018"/>
              <a:ext cx="2529859" cy="511761"/>
              <a:chOff x="7275529" y="4376262"/>
              <a:chExt cx="2529859" cy="511761"/>
            </a:xfrm>
          </p:grpSpPr>
          <p:sp>
            <p:nvSpPr>
              <p:cNvPr id="56" name="Rounded Rectangle 55"/>
              <p:cNvSpPr/>
              <p:nvPr/>
            </p:nvSpPr>
            <p:spPr>
              <a:xfrm>
                <a:off x="7275529" y="4376262"/>
                <a:ext cx="2529859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00B0F0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275529" y="4395580"/>
                <a:ext cx="2529859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ประหยัดเวลาและค่าใช้จ่าย</a:t>
                </a:r>
              </a:p>
            </p:txBody>
          </p:sp>
        </p:grpSp>
      </p:grpSp>
      <p:grpSp>
        <p:nvGrpSpPr>
          <p:cNvPr id="38" name="Group 37"/>
          <p:cNvGrpSpPr/>
          <p:nvPr/>
        </p:nvGrpSpPr>
        <p:grpSpPr>
          <a:xfrm>
            <a:off x="7876256" y="5259336"/>
            <a:ext cx="3165931" cy="527277"/>
            <a:chOff x="6855337" y="5259336"/>
            <a:chExt cx="3165931" cy="527277"/>
          </a:xfrm>
        </p:grpSpPr>
        <p:sp>
          <p:nvSpPr>
            <p:cNvPr id="43" name="Oval 42"/>
            <p:cNvSpPr/>
            <p:nvPr/>
          </p:nvSpPr>
          <p:spPr>
            <a:xfrm>
              <a:off x="6855337" y="5412929"/>
              <a:ext cx="128724" cy="128724"/>
            </a:xfrm>
            <a:prstGeom prst="ellipse">
              <a:avLst/>
            </a:prstGeom>
            <a:solidFill>
              <a:srgbClr val="C1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159587" y="5259336"/>
              <a:ext cx="2861681" cy="527277"/>
              <a:chOff x="7178904" y="5214263"/>
              <a:chExt cx="2861681" cy="527277"/>
            </a:xfrm>
          </p:grpSpPr>
          <p:sp>
            <p:nvSpPr>
              <p:cNvPr id="60" name="Rounded Rectangle 59"/>
              <p:cNvSpPr/>
              <p:nvPr/>
            </p:nvSpPr>
            <p:spPr>
              <a:xfrm>
                <a:off x="7178904" y="5214263"/>
                <a:ext cx="2861681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00B0F0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178904" y="5249097"/>
                <a:ext cx="2861681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จัดการทรัพยากร</a:t>
                </a:r>
                <a:r>
                  <a:rPr lang="th-TH" sz="2600" dirty="0" smtClean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ต่าง ๆ ได้</a:t>
                </a:r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ดีขึ้น</a:t>
                </a: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7472159" y="6138472"/>
            <a:ext cx="2541529" cy="524638"/>
            <a:chOff x="6451240" y="6138472"/>
            <a:chExt cx="2541529" cy="524638"/>
          </a:xfrm>
        </p:grpSpPr>
        <p:sp>
          <p:nvSpPr>
            <p:cNvPr id="44" name="Oval 43"/>
            <p:cNvSpPr/>
            <p:nvPr/>
          </p:nvSpPr>
          <p:spPr>
            <a:xfrm>
              <a:off x="6451240" y="6268820"/>
              <a:ext cx="128724" cy="128724"/>
            </a:xfrm>
            <a:prstGeom prst="ellipse">
              <a:avLst/>
            </a:prstGeom>
            <a:solidFill>
              <a:srgbClr val="C1E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6830165" y="6138472"/>
              <a:ext cx="2162604" cy="524638"/>
              <a:chOff x="6963369" y="6106277"/>
              <a:chExt cx="2162604" cy="524638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6963369" y="6106277"/>
                <a:ext cx="2162604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00B0F0">
                    <a:alpha val="5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6980754" y="6138472"/>
                <a:ext cx="2125902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600" dirty="0">
                    <a:solidFill>
                      <a:srgbClr val="00B0F0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เกิดคุณภาพชีวิตที่ดีขึ้น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0" y="1470701"/>
            <a:ext cx="13322300" cy="616971"/>
            <a:chOff x="0" y="1470701"/>
            <a:chExt cx="13322300" cy="616971"/>
          </a:xfrm>
        </p:grpSpPr>
        <p:sp>
          <p:nvSpPr>
            <p:cNvPr id="42" name="Rectangle 41"/>
            <p:cNvSpPr/>
            <p:nvPr/>
          </p:nvSpPr>
          <p:spPr>
            <a:xfrm>
              <a:off x="0" y="1470701"/>
              <a:ext cx="13322300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7990" y="1728286"/>
              <a:ext cx="190406" cy="146877"/>
              <a:chOff x="383746" y="1728286"/>
              <a:chExt cx="190406" cy="146877"/>
            </a:xfrm>
          </p:grpSpPr>
          <p:sp>
            <p:nvSpPr>
              <p:cNvPr id="3" name="Isosceles Triangle 2"/>
              <p:cNvSpPr/>
              <p:nvPr/>
            </p:nvSpPr>
            <p:spPr>
              <a:xfrm rot="5400000">
                <a:off x="458309" y="1759318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5" name="Isosceles Triangle 24"/>
              <p:cNvSpPr/>
              <p:nvPr/>
            </p:nvSpPr>
            <p:spPr>
              <a:xfrm rot="5400000">
                <a:off x="352714" y="1759319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57" name="Rectangle 56"/>
            <p:cNvSpPr/>
            <p:nvPr/>
          </p:nvSpPr>
          <p:spPr>
            <a:xfrm>
              <a:off x="567065" y="1502897"/>
              <a:ext cx="51700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คุณประโยชน์จากการใช้เทคโนโลยีสารสนเทศ</a:t>
              </a:r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46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96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-19317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1470701"/>
            <a:ext cx="13322300" cy="636286"/>
            <a:chOff x="0" y="1470701"/>
            <a:chExt cx="13322300" cy="636286"/>
          </a:xfrm>
        </p:grpSpPr>
        <p:sp>
          <p:nvSpPr>
            <p:cNvPr id="32" name="Rectangle 31"/>
            <p:cNvSpPr/>
            <p:nvPr/>
          </p:nvSpPr>
          <p:spPr>
            <a:xfrm>
              <a:off x="0" y="1470701"/>
              <a:ext cx="13322300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57990" y="1728286"/>
              <a:ext cx="190406" cy="146877"/>
              <a:chOff x="383746" y="1728286"/>
              <a:chExt cx="190406" cy="146877"/>
            </a:xfrm>
          </p:grpSpPr>
          <p:sp>
            <p:nvSpPr>
              <p:cNvPr id="35" name="Isosceles Triangle 34"/>
              <p:cNvSpPr/>
              <p:nvPr/>
            </p:nvSpPr>
            <p:spPr>
              <a:xfrm rot="5400000">
                <a:off x="458309" y="1759318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Isosceles Triangle 35"/>
              <p:cNvSpPr/>
              <p:nvPr/>
            </p:nvSpPr>
            <p:spPr>
              <a:xfrm rot="5400000">
                <a:off x="352714" y="1759319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Rectangle 29"/>
            <p:cNvSpPr/>
            <p:nvPr/>
          </p:nvSpPr>
          <p:spPr>
            <a:xfrm>
              <a:off x="548397" y="1522212"/>
              <a:ext cx="41745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200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โทษจากการใช้เทคโนโลยีสารสนเทศ</a:t>
              </a:r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38" name="Picture 2" descr="D:\25,25\powerpoint\วิทยาการคำนวณ\ม.2 หน่วย4\pic\Untitled-4-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8" t="4816" r="21912" b="5634"/>
          <a:stretch/>
        </p:blipFill>
        <p:spPr bwMode="auto">
          <a:xfrm>
            <a:off x="5327284" y="2517422"/>
            <a:ext cx="4413955" cy="4422422"/>
          </a:xfrm>
          <a:prstGeom prst="ellipse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069169" y="1897690"/>
            <a:ext cx="5647400" cy="5759738"/>
            <a:chOff x="6591419" y="1846178"/>
            <a:chExt cx="5647400" cy="5759738"/>
          </a:xfrm>
        </p:grpSpPr>
        <p:sp>
          <p:nvSpPr>
            <p:cNvPr id="44" name="Arc 43"/>
            <p:cNvSpPr/>
            <p:nvPr/>
          </p:nvSpPr>
          <p:spPr>
            <a:xfrm rot="18962917" flipH="1">
              <a:off x="6591419" y="1846178"/>
              <a:ext cx="5647400" cy="5759738"/>
            </a:xfrm>
            <a:prstGeom prst="arc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5" name="Arc 44"/>
            <p:cNvSpPr/>
            <p:nvPr/>
          </p:nvSpPr>
          <p:spPr>
            <a:xfrm rot="18962917" flipH="1">
              <a:off x="6646607" y="1981704"/>
              <a:ext cx="5391738" cy="5498992"/>
            </a:xfrm>
            <a:prstGeom prst="arc">
              <a:avLst>
                <a:gd name="adj1" fmla="val 16200000"/>
                <a:gd name="adj2" fmla="val 38856"/>
              </a:avLst>
            </a:prstGeom>
            <a:ln w="6350">
              <a:solidFill>
                <a:srgbClr val="FFC0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79774" y="2849016"/>
            <a:ext cx="2196487" cy="480982"/>
            <a:chOff x="4902024" y="2797504"/>
            <a:chExt cx="2196487" cy="480982"/>
          </a:xfrm>
        </p:grpSpPr>
        <p:grpSp>
          <p:nvGrpSpPr>
            <p:cNvPr id="17" name="Group 16"/>
            <p:cNvGrpSpPr/>
            <p:nvPr/>
          </p:nvGrpSpPr>
          <p:grpSpPr>
            <a:xfrm>
              <a:off x="4902024" y="2797504"/>
              <a:ext cx="1882145" cy="480982"/>
              <a:chOff x="4091545" y="2797504"/>
              <a:chExt cx="1882145" cy="480982"/>
            </a:xfrm>
          </p:grpSpPr>
          <p:sp>
            <p:nvSpPr>
              <p:cNvPr id="50" name="Rounded Rectangle 49"/>
              <p:cNvSpPr/>
              <p:nvPr/>
            </p:nvSpPr>
            <p:spPr>
              <a:xfrm>
                <a:off x="4091545" y="2797504"/>
                <a:ext cx="1882145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4222140" y="2816821"/>
                <a:ext cx="162095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ปัญหาการติดเกม</a:t>
                </a:r>
              </a:p>
            </p:txBody>
          </p:sp>
        </p:grpSp>
        <p:sp>
          <p:nvSpPr>
            <p:cNvPr id="46" name="Oval 45"/>
            <p:cNvSpPr/>
            <p:nvPr/>
          </p:nvSpPr>
          <p:spPr>
            <a:xfrm>
              <a:off x="6969787" y="3047653"/>
              <a:ext cx="128724" cy="1287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676681" y="3801750"/>
            <a:ext cx="2513703" cy="506738"/>
            <a:chOff x="4198931" y="3750238"/>
            <a:chExt cx="2513703" cy="506738"/>
          </a:xfrm>
        </p:grpSpPr>
        <p:grpSp>
          <p:nvGrpSpPr>
            <p:cNvPr id="16" name="Group 15"/>
            <p:cNvGrpSpPr/>
            <p:nvPr/>
          </p:nvGrpSpPr>
          <p:grpSpPr>
            <a:xfrm>
              <a:off x="4198931" y="3750238"/>
              <a:ext cx="2310541" cy="506738"/>
              <a:chOff x="2995679" y="3688726"/>
              <a:chExt cx="2310541" cy="506738"/>
            </a:xfrm>
          </p:grpSpPr>
          <p:sp>
            <p:nvSpPr>
              <p:cNvPr id="51" name="Rounded Rectangle 50"/>
              <p:cNvSpPr/>
              <p:nvPr/>
            </p:nvSpPr>
            <p:spPr>
              <a:xfrm>
                <a:off x="2995679" y="3688726"/>
                <a:ext cx="2310541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021435" y="3733799"/>
                <a:ext cx="22236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ปัญหาการละเมิดลิขสิทธิ์</a:t>
                </a: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6583910" y="3900269"/>
              <a:ext cx="128724" cy="1287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605732" y="4780240"/>
            <a:ext cx="2510214" cy="493861"/>
            <a:chOff x="4127982" y="4728728"/>
            <a:chExt cx="2510214" cy="493861"/>
          </a:xfrm>
        </p:grpSpPr>
        <p:grpSp>
          <p:nvGrpSpPr>
            <p:cNvPr id="15" name="Group 14"/>
            <p:cNvGrpSpPr/>
            <p:nvPr/>
          </p:nvGrpSpPr>
          <p:grpSpPr>
            <a:xfrm>
              <a:off x="4127982" y="4728728"/>
              <a:ext cx="2310541" cy="493861"/>
              <a:chOff x="2953897" y="4662898"/>
              <a:chExt cx="2310541" cy="493861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2953897" y="4662898"/>
                <a:ext cx="2310541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091165" y="4695094"/>
                <a:ext cx="208422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ปัญหาสังคมเสื่อมโทรม</a:t>
                </a:r>
              </a:p>
            </p:txBody>
          </p:sp>
        </p:grpSp>
        <p:sp>
          <p:nvSpPr>
            <p:cNvPr id="48" name="Oval 47"/>
            <p:cNvSpPr/>
            <p:nvPr/>
          </p:nvSpPr>
          <p:spPr>
            <a:xfrm>
              <a:off x="6509472" y="4861564"/>
              <a:ext cx="128724" cy="1287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654453" y="5745854"/>
            <a:ext cx="2727756" cy="482770"/>
            <a:chOff x="4176703" y="5694342"/>
            <a:chExt cx="2727756" cy="482770"/>
          </a:xfrm>
        </p:grpSpPr>
        <p:grpSp>
          <p:nvGrpSpPr>
            <p:cNvPr id="14" name="Group 13"/>
            <p:cNvGrpSpPr/>
            <p:nvPr/>
          </p:nvGrpSpPr>
          <p:grpSpPr>
            <a:xfrm>
              <a:off x="4176703" y="5694342"/>
              <a:ext cx="2432189" cy="482770"/>
              <a:chOff x="2756078" y="5600111"/>
              <a:chExt cx="2432189" cy="482770"/>
            </a:xfrm>
          </p:grpSpPr>
          <p:sp>
            <p:nvSpPr>
              <p:cNvPr id="53" name="Rounded Rectangle 52"/>
              <p:cNvSpPr/>
              <p:nvPr/>
            </p:nvSpPr>
            <p:spPr>
              <a:xfrm>
                <a:off x="2756078" y="5600111"/>
                <a:ext cx="2432189" cy="461665"/>
              </a:xfrm>
              <a:prstGeom prst="roundRect">
                <a:avLst>
                  <a:gd name="adj" fmla="val 1945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2806111" y="5621216"/>
                <a:ext cx="23166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2400" b="1" dirty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ปัญหาอาชญากรรมข้อมูล</a:t>
                </a:r>
              </a:p>
            </p:txBody>
          </p:sp>
        </p:grpSp>
        <p:sp>
          <p:nvSpPr>
            <p:cNvPr id="49" name="Oval 48"/>
            <p:cNvSpPr/>
            <p:nvPr/>
          </p:nvSpPr>
          <p:spPr>
            <a:xfrm>
              <a:off x="6775735" y="5871365"/>
              <a:ext cx="128724" cy="1287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381385" y="325068"/>
            <a:ext cx="6559530" cy="750047"/>
            <a:chOff x="3381385" y="325068"/>
            <a:chExt cx="6559530" cy="750047"/>
          </a:xfrm>
        </p:grpSpPr>
        <p:sp>
          <p:nvSpPr>
            <p:cNvPr id="63" name="Snip Same Side Corner Rectangle 62"/>
            <p:cNvSpPr/>
            <p:nvPr/>
          </p:nvSpPr>
          <p:spPr>
            <a:xfrm>
              <a:off x="3381385" y="325068"/>
              <a:ext cx="6559530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สี่เหลี่ยมผืนผ้า 1"/>
            <p:cNvSpPr/>
            <p:nvPr/>
          </p:nvSpPr>
          <p:spPr>
            <a:xfrm>
              <a:off x="4661922" y="367229"/>
              <a:ext cx="399845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การใช้เทคโนโลยีสารสนเทศ</a:t>
              </a:r>
            </a:p>
          </p:txBody>
        </p:sp>
      </p:grpSp>
      <p:pic>
        <p:nvPicPr>
          <p:cNvPr id="41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269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46893" y="325068"/>
            <a:ext cx="6778327" cy="750047"/>
            <a:chOff x="3257095" y="429553"/>
            <a:chExt cx="6778327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3257095" y="429553"/>
              <a:ext cx="6778327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3257095" y="471714"/>
              <a:ext cx="67783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การปฏิบัติตนเมื่อพบเนื้อหาที่ไม่เหมาะสม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35557" y="2574865"/>
            <a:ext cx="4905477" cy="584775"/>
            <a:chOff x="3935557" y="2574865"/>
            <a:chExt cx="4905477" cy="584775"/>
          </a:xfrm>
        </p:grpSpPr>
        <p:sp>
          <p:nvSpPr>
            <p:cNvPr id="32" name="TextBox 31"/>
            <p:cNvSpPr txBox="1"/>
            <p:nvPr/>
          </p:nvSpPr>
          <p:spPr>
            <a:xfrm>
              <a:off x="4958240" y="2574865"/>
              <a:ext cx="38827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แจ้งผู้ใหญ่หรือเจ้าหน้าที่ที่เกี่ยวข้อง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935557" y="2805053"/>
              <a:ext cx="953082" cy="147214"/>
              <a:chOff x="3935557" y="2805053"/>
              <a:chExt cx="953082" cy="147214"/>
            </a:xfrm>
          </p:grpSpPr>
          <p:sp>
            <p:nvSpPr>
              <p:cNvPr id="45" name="Oval 44"/>
              <p:cNvSpPr/>
              <p:nvPr/>
            </p:nvSpPr>
            <p:spPr>
              <a:xfrm>
                <a:off x="3935557" y="2805053"/>
                <a:ext cx="147214" cy="147214"/>
              </a:xfrm>
              <a:prstGeom prst="ellips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6" name="Straight Connector 45"/>
              <p:cNvCxnSpPr>
                <a:stCxn id="45" idx="6"/>
              </p:cNvCxnSpPr>
              <p:nvPr/>
            </p:nvCxnSpPr>
            <p:spPr>
              <a:xfrm>
                <a:off x="4082771" y="2878660"/>
                <a:ext cx="805868" cy="0"/>
              </a:xfrm>
              <a:prstGeom prst="line">
                <a:avLst/>
              </a:prstGeom>
              <a:ln w="19050">
                <a:solidFill>
                  <a:srgbClr val="FFC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Group 7"/>
          <p:cNvGrpSpPr/>
          <p:nvPr/>
        </p:nvGrpSpPr>
        <p:grpSpPr>
          <a:xfrm>
            <a:off x="3935556" y="4310371"/>
            <a:ext cx="7657834" cy="584775"/>
            <a:chOff x="3935556" y="4310371"/>
            <a:chExt cx="7657834" cy="584775"/>
          </a:xfrm>
        </p:grpSpPr>
        <p:sp>
          <p:nvSpPr>
            <p:cNvPr id="33" name="TextBox 32"/>
            <p:cNvSpPr txBox="1"/>
            <p:nvPr/>
          </p:nvSpPr>
          <p:spPr>
            <a:xfrm>
              <a:off x="4958240" y="4310371"/>
              <a:ext cx="66351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ไม่โอนเงินให้ผู้อื่น โดยเฉพาะเมื่อมีการนำผลตอบแทนมาจูงใจ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3935556" y="4529149"/>
              <a:ext cx="147214" cy="147214"/>
            </a:xfrm>
            <a:prstGeom prst="ellips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/>
            <p:cNvCxnSpPr>
              <a:stCxn id="47" idx="6"/>
            </p:cNvCxnSpPr>
            <p:nvPr/>
          </p:nvCxnSpPr>
          <p:spPr>
            <a:xfrm>
              <a:off x="4082770" y="4602756"/>
              <a:ext cx="805868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935556" y="6045876"/>
            <a:ext cx="8476969" cy="584775"/>
            <a:chOff x="3935556" y="6045876"/>
            <a:chExt cx="8476969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4958240" y="6045876"/>
              <a:ext cx="745428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ติดตั้งโปรแกรมบล็อกเว็บไซต์แปลกปลอมและตั้งค่าความปลอดภัย</a:t>
              </a:r>
              <a:endParaRPr lang="en-US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3935556" y="6264656"/>
              <a:ext cx="147214" cy="147214"/>
            </a:xfrm>
            <a:prstGeom prst="ellips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>
              <a:stCxn id="49" idx="6"/>
            </p:cNvCxnSpPr>
            <p:nvPr/>
          </p:nvCxnSpPr>
          <p:spPr>
            <a:xfrm>
              <a:off x="4082770" y="6338263"/>
              <a:ext cx="805868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0" y="1265254"/>
            <a:ext cx="13322300" cy="642727"/>
            <a:chOff x="0" y="1470701"/>
            <a:chExt cx="13322300" cy="642727"/>
          </a:xfrm>
        </p:grpSpPr>
        <p:sp>
          <p:nvSpPr>
            <p:cNvPr id="41" name="Rectangle 40"/>
            <p:cNvSpPr/>
            <p:nvPr/>
          </p:nvSpPr>
          <p:spPr>
            <a:xfrm>
              <a:off x="0" y="1470701"/>
              <a:ext cx="13322300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357990" y="1728286"/>
              <a:ext cx="190406" cy="146877"/>
              <a:chOff x="383746" y="1728286"/>
              <a:chExt cx="190406" cy="146877"/>
            </a:xfrm>
          </p:grpSpPr>
          <p:sp>
            <p:nvSpPr>
              <p:cNvPr id="52" name="Isosceles Triangle 51"/>
              <p:cNvSpPr/>
              <p:nvPr/>
            </p:nvSpPr>
            <p:spPr>
              <a:xfrm rot="5400000">
                <a:off x="458309" y="1759318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3" name="Isosceles Triangle 52"/>
              <p:cNvSpPr/>
              <p:nvPr/>
            </p:nvSpPr>
            <p:spPr>
              <a:xfrm rot="5400000">
                <a:off x="352714" y="1759319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567065" y="1528653"/>
              <a:ext cx="351570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การพนันหรือสื่อลามกอนาจาร</a:t>
              </a:r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32561" y="2825350"/>
            <a:ext cx="277253" cy="186836"/>
            <a:chOff x="632561" y="2825350"/>
            <a:chExt cx="277253" cy="186836"/>
          </a:xfrm>
        </p:grpSpPr>
        <p:sp>
          <p:nvSpPr>
            <p:cNvPr id="38" name="Isosceles Triangle 37"/>
            <p:cNvSpPr/>
            <p:nvPr/>
          </p:nvSpPr>
          <p:spPr>
            <a:xfrm rot="5400000">
              <a:off x="748986" y="285135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/>
            <p:cNvSpPr/>
            <p:nvPr/>
          </p:nvSpPr>
          <p:spPr>
            <a:xfrm rot="5400000">
              <a:off x="606553" y="285135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32561" y="4560854"/>
            <a:ext cx="277253" cy="186836"/>
            <a:chOff x="632561" y="4560854"/>
            <a:chExt cx="277253" cy="186836"/>
          </a:xfrm>
        </p:grpSpPr>
        <p:sp>
          <p:nvSpPr>
            <p:cNvPr id="39" name="Isosceles Triangle 38"/>
            <p:cNvSpPr/>
            <p:nvPr/>
          </p:nvSpPr>
          <p:spPr>
            <a:xfrm rot="5400000">
              <a:off x="748986" y="4586862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Isosceles Triangle 54"/>
            <p:cNvSpPr/>
            <p:nvPr/>
          </p:nvSpPr>
          <p:spPr>
            <a:xfrm rot="5400000">
              <a:off x="606553" y="4586862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32561" y="6296360"/>
            <a:ext cx="277253" cy="186836"/>
            <a:chOff x="632561" y="6296360"/>
            <a:chExt cx="277253" cy="186836"/>
          </a:xfrm>
        </p:grpSpPr>
        <p:sp>
          <p:nvSpPr>
            <p:cNvPr id="40" name="Isosceles Triangle 39"/>
            <p:cNvSpPr/>
            <p:nvPr/>
          </p:nvSpPr>
          <p:spPr>
            <a:xfrm rot="5400000">
              <a:off x="748986" y="632236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606553" y="632236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022350" y="5512763"/>
            <a:ext cx="2832100" cy="1651000"/>
            <a:chOff x="1022350" y="5512763"/>
            <a:chExt cx="2832100" cy="1651000"/>
          </a:xfrm>
        </p:grpSpPr>
        <p:sp>
          <p:nvSpPr>
            <p:cNvPr id="37" name="Rounded Rectangle 36"/>
            <p:cNvSpPr/>
            <p:nvPr/>
          </p:nvSpPr>
          <p:spPr>
            <a:xfrm>
              <a:off x="1022350" y="5512763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D:\25,25\powerpoint\วิทยาการคำนวณ\ม.2 หน่วย4\pic\1-0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7307" y="5579909"/>
              <a:ext cx="2142186" cy="1516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1022349" y="2041752"/>
            <a:ext cx="2832102" cy="1734117"/>
            <a:chOff x="1022349" y="2041752"/>
            <a:chExt cx="2832102" cy="1734117"/>
          </a:xfrm>
        </p:grpSpPr>
        <p:sp>
          <p:nvSpPr>
            <p:cNvPr id="35" name="Rounded Rectangle 34"/>
            <p:cNvSpPr/>
            <p:nvPr/>
          </p:nvSpPr>
          <p:spPr>
            <a:xfrm>
              <a:off x="1022350" y="2041752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D:\25,25\powerpoint\วิทยาการคำนวณ\ม.2 หน่วย4\pic\1-04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2349" y="2128665"/>
              <a:ext cx="2832102" cy="1647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1022350" y="3777257"/>
            <a:ext cx="2832100" cy="1651000"/>
            <a:chOff x="1022350" y="3777257"/>
            <a:chExt cx="2832100" cy="1651000"/>
          </a:xfrm>
        </p:grpSpPr>
        <p:sp>
          <p:nvSpPr>
            <p:cNvPr id="36" name="Rounded Rectangle 35"/>
            <p:cNvSpPr/>
            <p:nvPr/>
          </p:nvSpPr>
          <p:spPr>
            <a:xfrm>
              <a:off x="1022350" y="3777257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D:\25,25\powerpoint\วิทยาการคำนวณ\ม.2 หน่วย4\pic\1-0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4616" y="3889420"/>
              <a:ext cx="1587568" cy="14266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7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546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446893" y="325068"/>
            <a:ext cx="6778327" cy="750047"/>
            <a:chOff x="3257095" y="429553"/>
            <a:chExt cx="6778327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3257095" y="429553"/>
              <a:ext cx="6778327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3257095" y="471714"/>
              <a:ext cx="677832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การปฏิบัติตนเมื่อพบเนื้อหาที่ไม่เหมาะสม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935557" y="2594184"/>
            <a:ext cx="7053501" cy="584775"/>
            <a:chOff x="3935557" y="2594184"/>
            <a:chExt cx="7053501" cy="584775"/>
          </a:xfrm>
        </p:grpSpPr>
        <p:sp>
          <p:nvSpPr>
            <p:cNvPr id="32" name="TextBox 31"/>
            <p:cNvSpPr txBox="1"/>
            <p:nvPr/>
          </p:nvSpPr>
          <p:spPr>
            <a:xfrm>
              <a:off x="4958240" y="2594184"/>
              <a:ext cx="603081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ไม่เปิดเผยข้อมูลส่วนตัว ครอบครัว หรือคนรู้จัก แก่ผู้อื่น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3935557" y="2805053"/>
              <a:ext cx="147214" cy="147214"/>
            </a:xfrm>
            <a:prstGeom prst="ellips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1" name="Straight Connector 50"/>
            <p:cNvCxnSpPr>
              <a:stCxn id="42" idx="6"/>
            </p:cNvCxnSpPr>
            <p:nvPr/>
          </p:nvCxnSpPr>
          <p:spPr>
            <a:xfrm>
              <a:off x="4082771" y="2878660"/>
              <a:ext cx="805868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935556" y="4329690"/>
            <a:ext cx="5947430" cy="584775"/>
            <a:chOff x="3935556" y="4329690"/>
            <a:chExt cx="5947430" cy="584775"/>
          </a:xfrm>
        </p:grpSpPr>
        <p:sp>
          <p:nvSpPr>
            <p:cNvPr id="33" name="TextBox 32"/>
            <p:cNvSpPr txBox="1"/>
            <p:nvPr/>
          </p:nvSpPr>
          <p:spPr>
            <a:xfrm>
              <a:off x="4958240" y="4329690"/>
              <a:ext cx="492474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ไม่เปิดอ่านอี</a:t>
              </a:r>
              <a:r>
                <a:rPr lang="th-TH" sz="3200" dirty="0" err="1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เมลหรือข้อ</a:t>
              </a:r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ความจากคนไม่รู้จัก</a:t>
              </a:r>
              <a:endPara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935556" y="4529149"/>
              <a:ext cx="147214" cy="147214"/>
            </a:xfrm>
            <a:prstGeom prst="ellips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/>
            <p:cNvCxnSpPr>
              <a:stCxn id="52" idx="6"/>
            </p:cNvCxnSpPr>
            <p:nvPr/>
          </p:nvCxnSpPr>
          <p:spPr>
            <a:xfrm>
              <a:off x="4082770" y="4602756"/>
              <a:ext cx="805868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935556" y="6065195"/>
            <a:ext cx="8537883" cy="584775"/>
            <a:chOff x="3935556" y="6065195"/>
            <a:chExt cx="8537883" cy="584775"/>
          </a:xfrm>
        </p:grpSpPr>
        <p:sp>
          <p:nvSpPr>
            <p:cNvPr id="34" name="TextBox 33"/>
            <p:cNvSpPr txBox="1"/>
            <p:nvPr/>
          </p:nvSpPr>
          <p:spPr>
            <a:xfrm>
              <a:off x="4958240" y="6065195"/>
              <a:ext cx="75151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3200" dirty="0" smtClean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เมื่อพบข้อความข่มขู่ คุกคาม หรือการให้โอนเงิน ให้รีบแจ้งผู้ใหญ่ทันที</a:t>
              </a:r>
              <a:endParaRPr lang="en-US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3935556" y="6264656"/>
              <a:ext cx="147214" cy="147214"/>
            </a:xfrm>
            <a:prstGeom prst="ellips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5" name="Straight Connector 54"/>
            <p:cNvCxnSpPr>
              <a:stCxn id="54" idx="6"/>
            </p:cNvCxnSpPr>
            <p:nvPr/>
          </p:nvCxnSpPr>
          <p:spPr>
            <a:xfrm>
              <a:off x="4082770" y="6338263"/>
              <a:ext cx="805868" cy="0"/>
            </a:xfrm>
            <a:prstGeom prst="line">
              <a:avLst/>
            </a:prstGeom>
            <a:ln w="19050">
              <a:solidFill>
                <a:srgbClr val="FFC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0" y="1265254"/>
            <a:ext cx="13322300" cy="642727"/>
            <a:chOff x="0" y="1470701"/>
            <a:chExt cx="13322300" cy="642727"/>
          </a:xfrm>
        </p:grpSpPr>
        <p:sp>
          <p:nvSpPr>
            <p:cNvPr id="57" name="Rectangle 56"/>
            <p:cNvSpPr/>
            <p:nvPr/>
          </p:nvSpPr>
          <p:spPr>
            <a:xfrm>
              <a:off x="0" y="1470701"/>
              <a:ext cx="13322300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357990" y="1728286"/>
              <a:ext cx="190406" cy="146877"/>
              <a:chOff x="383746" y="1728286"/>
              <a:chExt cx="190406" cy="146877"/>
            </a:xfrm>
          </p:grpSpPr>
          <p:sp>
            <p:nvSpPr>
              <p:cNvPr id="62" name="Isosceles Triangle 61"/>
              <p:cNvSpPr/>
              <p:nvPr/>
            </p:nvSpPr>
            <p:spPr>
              <a:xfrm rot="5400000">
                <a:off x="458309" y="1759318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63" name="Isosceles Triangle 62"/>
              <p:cNvSpPr/>
              <p:nvPr/>
            </p:nvSpPr>
            <p:spPr>
              <a:xfrm rot="5400000">
                <a:off x="352714" y="1759319"/>
                <a:ext cx="146876" cy="84811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60" name="Rectangle 59"/>
            <p:cNvSpPr/>
            <p:nvPr/>
          </p:nvSpPr>
          <p:spPr>
            <a:xfrm>
              <a:off x="567065" y="1528653"/>
              <a:ext cx="271901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3200" b="1" dirty="0" smtClean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การหลอกลวงหรือข่มขู่</a:t>
              </a:r>
              <a:endParaRPr lang="en-US" sz="3200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32561" y="2825350"/>
            <a:ext cx="277253" cy="186836"/>
            <a:chOff x="632561" y="2825350"/>
            <a:chExt cx="277253" cy="186836"/>
          </a:xfrm>
        </p:grpSpPr>
        <p:sp>
          <p:nvSpPr>
            <p:cNvPr id="65" name="Isosceles Triangle 64"/>
            <p:cNvSpPr/>
            <p:nvPr/>
          </p:nvSpPr>
          <p:spPr>
            <a:xfrm rot="5400000">
              <a:off x="748986" y="285135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Isosceles Triangle 65"/>
            <p:cNvSpPr/>
            <p:nvPr/>
          </p:nvSpPr>
          <p:spPr>
            <a:xfrm rot="5400000">
              <a:off x="606553" y="285135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32561" y="4560854"/>
            <a:ext cx="277253" cy="186836"/>
            <a:chOff x="632561" y="4560854"/>
            <a:chExt cx="277253" cy="186836"/>
          </a:xfrm>
        </p:grpSpPr>
        <p:sp>
          <p:nvSpPr>
            <p:cNvPr id="69" name="Isosceles Triangle 68"/>
            <p:cNvSpPr/>
            <p:nvPr/>
          </p:nvSpPr>
          <p:spPr>
            <a:xfrm rot="5400000">
              <a:off x="748986" y="4586862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Isosceles Triangle 69"/>
            <p:cNvSpPr/>
            <p:nvPr/>
          </p:nvSpPr>
          <p:spPr>
            <a:xfrm rot="5400000">
              <a:off x="606553" y="4586862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32561" y="6296360"/>
            <a:ext cx="277253" cy="186836"/>
            <a:chOff x="632561" y="6296360"/>
            <a:chExt cx="277253" cy="186836"/>
          </a:xfrm>
        </p:grpSpPr>
        <p:sp>
          <p:nvSpPr>
            <p:cNvPr id="72" name="Isosceles Triangle 71"/>
            <p:cNvSpPr/>
            <p:nvPr/>
          </p:nvSpPr>
          <p:spPr>
            <a:xfrm rot="5400000">
              <a:off x="748986" y="632236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Isosceles Triangle 72"/>
            <p:cNvSpPr/>
            <p:nvPr/>
          </p:nvSpPr>
          <p:spPr>
            <a:xfrm rot="5400000">
              <a:off x="606553" y="6322368"/>
              <a:ext cx="186836" cy="134820"/>
            </a:xfrm>
            <a:prstGeom prst="triangle">
              <a:avLst/>
            </a:prstGeom>
            <a:solidFill>
              <a:srgbClr val="FFC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022350" y="2041752"/>
            <a:ext cx="2832100" cy="1651000"/>
            <a:chOff x="1022350" y="2041752"/>
            <a:chExt cx="2832100" cy="1651000"/>
          </a:xfrm>
        </p:grpSpPr>
        <p:sp>
          <p:nvSpPr>
            <p:cNvPr id="29" name="Rounded Rectangle 28"/>
            <p:cNvSpPr/>
            <p:nvPr/>
          </p:nvSpPr>
          <p:spPr>
            <a:xfrm>
              <a:off x="1022350" y="2041752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0" name="Picture 2" descr="D:\25,25\powerpoint\วิทยาการคำนวณ\ม.2 หน่วย4\pic\1-07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8636" y="2134883"/>
              <a:ext cx="1906992" cy="1463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1022350" y="3777257"/>
            <a:ext cx="2832100" cy="1651000"/>
            <a:chOff x="1022350" y="3777257"/>
            <a:chExt cx="2832100" cy="1651000"/>
          </a:xfrm>
        </p:grpSpPr>
        <p:sp>
          <p:nvSpPr>
            <p:cNvPr id="30" name="Rounded Rectangle 29"/>
            <p:cNvSpPr/>
            <p:nvPr/>
          </p:nvSpPr>
          <p:spPr>
            <a:xfrm>
              <a:off x="1022350" y="3777257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1" name="Picture 3" descr="D:\25,25\powerpoint\วิทยาการคำนวณ\ม.2 หน่วย4\pic\1-0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383" y="3952269"/>
              <a:ext cx="1926034" cy="1339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909814" y="5512763"/>
            <a:ext cx="2944636" cy="1760837"/>
            <a:chOff x="909814" y="5512763"/>
            <a:chExt cx="2944636" cy="1760837"/>
          </a:xfrm>
        </p:grpSpPr>
        <p:sp>
          <p:nvSpPr>
            <p:cNvPr id="41" name="Rounded Rectangle 40"/>
            <p:cNvSpPr/>
            <p:nvPr/>
          </p:nvSpPr>
          <p:spPr>
            <a:xfrm>
              <a:off x="1022350" y="5512763"/>
              <a:ext cx="2832100" cy="1651000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2" name="Picture 4" descr="D:\25,25\powerpoint\วิทยาการคำนวณ\ม.2 หน่วย4\pic\1-0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814" y="5533629"/>
              <a:ext cx="2944636" cy="1739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41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dirty="0" smtClean="0"/>
              <a:t> </a:t>
            </a:r>
            <a:endParaRPr lang="en-US" dirty="0"/>
          </a:p>
        </p:txBody>
      </p:sp>
      <p:sp>
        <p:nvSpPr>
          <p:cNvPr id="56" name="Rounded Rectangle 55"/>
          <p:cNvSpPr/>
          <p:nvPr/>
        </p:nvSpPr>
        <p:spPr>
          <a:xfrm>
            <a:off x="9090781" y="1543925"/>
            <a:ext cx="3338665" cy="5232013"/>
          </a:xfrm>
          <a:prstGeom prst="roundRect">
            <a:avLst>
              <a:gd name="adj" fmla="val 4162"/>
            </a:avLst>
          </a:prstGeom>
          <a:solidFill>
            <a:srgbClr val="FFE48F">
              <a:alpha val="50000"/>
            </a:srgb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1060473" y="1543925"/>
            <a:ext cx="3338665" cy="5232013"/>
          </a:xfrm>
          <a:prstGeom prst="roundRect">
            <a:avLst>
              <a:gd name="adj" fmla="val 3969"/>
            </a:avLst>
          </a:prstGeom>
          <a:solidFill>
            <a:srgbClr val="FFE48F">
              <a:alpha val="50000"/>
            </a:srgb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625971" y="325068"/>
            <a:ext cx="8428892" cy="750047"/>
            <a:chOff x="2436173" y="429553"/>
            <a:chExt cx="8428892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2436173" y="429553"/>
              <a:ext cx="842889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2436173" y="471714"/>
              <a:ext cx="842889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ความรับผิดชอบต่อการใช้งานเทคโนโลยีสารสนเทศ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86929" y="4507554"/>
            <a:ext cx="3312209" cy="1812729"/>
          </a:xfrm>
          <a:prstGeom prst="rect">
            <a:avLst/>
          </a:prstGeom>
          <a:noFill/>
        </p:spPr>
        <p:txBody>
          <a:bodyPr wrap="square" lIns="108000" tIns="59399" rIns="108000" bIns="59399" rtlCol="0">
            <a:spAutoFit/>
          </a:bodyPr>
          <a:lstStyle/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ไม่ติดตั้งซอฟต์แวร์ผิดกฎหมาย</a:t>
            </a: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ไม่แจกจ่ายข้อมูลส่วนตัว</a:t>
            </a: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ไม่เข้าเว็บไซต์ที่ไม่เหมาะสม</a:t>
            </a: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หมั่นตรวจสอบดูแลระบบ</a:t>
            </a: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คอมพิวเตอร์ของตนเอง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5066587" y="1543925"/>
            <a:ext cx="3338665" cy="5232013"/>
          </a:xfrm>
          <a:prstGeom prst="roundRect">
            <a:avLst>
              <a:gd name="adj" fmla="val 4162"/>
            </a:avLst>
          </a:prstGeom>
          <a:solidFill>
            <a:srgbClr val="FFE48F">
              <a:alpha val="50000"/>
            </a:srgbClr>
          </a:solidFill>
          <a:ln w="19050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5111501" y="4507554"/>
            <a:ext cx="3312209" cy="1474175"/>
          </a:xfrm>
          <a:prstGeom prst="rect">
            <a:avLst/>
          </a:prstGeom>
          <a:noFill/>
        </p:spPr>
        <p:txBody>
          <a:bodyPr wrap="square" lIns="108000" tIns="59399" rIns="108000" bIns="59399" rtlCol="0">
            <a:spAutoFit/>
          </a:bodyPr>
          <a:lstStyle/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ไม่พยายามใช้งานบัญชีผู้อื่น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ไม่คัดลอกผลงานผู้อื่น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ไม่หลอกลวงข่มขู่ด้วยข้อมูลใด ๆ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ไม่ส่งต่ออี</a:t>
            </a:r>
            <a:r>
              <a:rPr lang="th-TH" sz="22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เมลหรือข้อ</a:t>
            </a: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มูลที่ไม่เหมาะสม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067336" y="4507554"/>
            <a:ext cx="3312209" cy="1474175"/>
          </a:xfrm>
          <a:prstGeom prst="rect">
            <a:avLst/>
          </a:prstGeom>
          <a:noFill/>
        </p:spPr>
        <p:txBody>
          <a:bodyPr wrap="square" lIns="108000" tIns="59399" rIns="108000" bIns="59399" rtlCol="0">
            <a:spAutoFit/>
          </a:bodyPr>
          <a:lstStyle/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ปฏิบัติตามกฎระเบียบขององค์กร</a:t>
            </a: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ไม่เข้าถึงเครือข่ายที่ไม่ได้รับอนุญาต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ไม่เปิดอี</a:t>
            </a:r>
            <a:r>
              <a:rPr lang="th-TH" sz="22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เมลหรือ</a:t>
            </a: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ไฟล์จากแหล่งที่ไม่รู้จัก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176213" indent="-163513">
              <a:buClr>
                <a:srgbClr val="FFC000"/>
              </a:buClr>
              <a:buFont typeface="Arial" pitchFamily="34" charset="0"/>
              <a:buChar char="•"/>
            </a:pP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ไม่นำข้อมูลขององค์กรไปเผยแพร่</a:t>
            </a:r>
            <a:endParaRPr lang="th-TH" sz="2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075" name="Picture 3" descr="D:\25,25\powerpoint\วิทยาการคำนวณ\ม.2 หน่วย4\pic\1-10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3" t="3480" r="5353" b="3643"/>
          <a:stretch/>
        </p:blipFill>
        <p:spPr bwMode="auto">
          <a:xfrm>
            <a:off x="1179550" y="1725359"/>
            <a:ext cx="3100510" cy="2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69071" y="3512131"/>
            <a:ext cx="2321468" cy="1009271"/>
            <a:chOff x="1569071" y="3512131"/>
            <a:chExt cx="2321468" cy="1009271"/>
          </a:xfrm>
        </p:grpSpPr>
        <p:sp>
          <p:nvSpPr>
            <p:cNvPr id="2" name="Rectangle 1"/>
            <p:cNvSpPr/>
            <p:nvPr/>
          </p:nvSpPr>
          <p:spPr>
            <a:xfrm>
              <a:off x="1569071" y="4059737"/>
              <a:ext cx="232146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ความรับผิดชอบต่อตนเอง</a:t>
              </a:r>
            </a:p>
          </p:txBody>
        </p:sp>
        <p:sp>
          <p:nvSpPr>
            <p:cNvPr id="51" name="Oval 50"/>
            <p:cNvSpPr/>
            <p:nvPr/>
          </p:nvSpPr>
          <p:spPr>
            <a:xfrm>
              <a:off x="2455481" y="3512131"/>
              <a:ext cx="548648" cy="54864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n w="19050">
                    <a:solidFill>
                      <a:schemeClr val="bg1"/>
                    </a:solidFill>
                  </a:ln>
                </a:rPr>
                <a:t>1</a:t>
              </a:r>
              <a:r>
                <a:rPr lang="th-TH" dirty="0" smtClean="0"/>
                <a:t> </a:t>
              </a:r>
              <a:endParaRPr lang="en-US" dirty="0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667814" y="4385256"/>
              <a:ext cx="2131454" cy="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6" name="Picture 4" descr="D:\25,25\powerpoint\วิทยาการคำนวณ\ม.2 หน่วย4\pic\1-11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6952" r="4062" b="5175"/>
          <a:stretch/>
        </p:blipFill>
        <p:spPr bwMode="auto">
          <a:xfrm>
            <a:off x="5190752" y="1745988"/>
            <a:ext cx="3090334" cy="20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5465379" y="3511089"/>
            <a:ext cx="2541080" cy="1013640"/>
            <a:chOff x="5465379" y="3511089"/>
            <a:chExt cx="2541080" cy="1013640"/>
          </a:xfrm>
        </p:grpSpPr>
        <p:sp>
          <p:nvSpPr>
            <p:cNvPr id="3" name="Rectangle 2"/>
            <p:cNvSpPr/>
            <p:nvPr/>
          </p:nvSpPr>
          <p:spPr>
            <a:xfrm>
              <a:off x="5465379" y="4063064"/>
              <a:ext cx="254108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ความรับผิดชอบต่อบุคคลอื่น</a:t>
              </a:r>
            </a:p>
          </p:txBody>
        </p:sp>
        <p:sp>
          <p:nvSpPr>
            <p:cNvPr id="55" name="Oval 54"/>
            <p:cNvSpPr/>
            <p:nvPr/>
          </p:nvSpPr>
          <p:spPr>
            <a:xfrm>
              <a:off x="6461595" y="3511089"/>
              <a:ext cx="548648" cy="54864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n w="19050">
                    <a:solidFill>
                      <a:schemeClr val="bg1"/>
                    </a:solidFill>
                  </a:ln>
                </a:rPr>
                <a:t>2</a:t>
              </a:r>
              <a:r>
                <a:rPr lang="th-TH" dirty="0" smtClean="0"/>
                <a:t> </a:t>
              </a:r>
              <a:endParaRPr lang="en-US" dirty="0"/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582545" y="4385256"/>
              <a:ext cx="1584548" cy="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328558" y="4385256"/>
              <a:ext cx="559752" cy="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 descr="D:\25,25\powerpoint\วิทยาการคำนวณ\ม.2 หน่วย4\pic\1-1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" t="3476" r="16999" b="3645"/>
          <a:stretch/>
        </p:blipFill>
        <p:spPr bwMode="auto">
          <a:xfrm>
            <a:off x="9252894" y="1725359"/>
            <a:ext cx="3014439" cy="206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9633843" y="3514416"/>
            <a:ext cx="2252540" cy="1005706"/>
            <a:chOff x="9633843" y="3514416"/>
            <a:chExt cx="2252540" cy="1005706"/>
          </a:xfrm>
        </p:grpSpPr>
        <p:sp>
          <p:nvSpPr>
            <p:cNvPr id="60" name="Oval 59"/>
            <p:cNvSpPr/>
            <p:nvPr/>
          </p:nvSpPr>
          <p:spPr>
            <a:xfrm>
              <a:off x="10485789" y="3514416"/>
              <a:ext cx="548648" cy="548648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b="1" dirty="0" smtClean="0">
                  <a:ln w="19050">
                    <a:solidFill>
                      <a:schemeClr val="bg1"/>
                    </a:solidFill>
                  </a:ln>
                </a:rPr>
                <a:t>3</a:t>
              </a:r>
              <a:endParaRPr lang="en-US" b="1" dirty="0">
                <a:ln w="1905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9633843" y="4058457"/>
              <a:ext cx="225254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h-TH" sz="2400" b="1" dirty="0">
                  <a:solidFill>
                    <a:schemeClr val="accent6">
                      <a:lumMod val="75000"/>
                    </a:schemeClr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ความรับผิดชอบต่อสังคม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9742051" y="4385256"/>
              <a:ext cx="2022800" cy="0"/>
            </a:xfrm>
            <a:prstGeom prst="line">
              <a:avLst/>
            </a:prstGeom>
            <a:ln w="952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2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30" grpId="0" animBg="1"/>
      <p:bldP spid="41" grpId="0"/>
      <p:bldP spid="52" grpId="0" animBg="1"/>
      <p:bldP spid="53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4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604357"/>
            <a:ext cx="13322300" cy="723599"/>
            <a:chOff x="0" y="1604357"/>
            <a:chExt cx="13322300" cy="723599"/>
          </a:xfrm>
        </p:grpSpPr>
        <p:sp>
          <p:nvSpPr>
            <p:cNvPr id="25" name="Rectangle 24"/>
            <p:cNvSpPr/>
            <p:nvPr/>
          </p:nvSpPr>
          <p:spPr>
            <a:xfrm>
              <a:off x="0" y="1604357"/>
              <a:ext cx="13322300" cy="646331"/>
            </a:xfrm>
            <a:prstGeom prst="rect">
              <a:avLst/>
            </a:prstGeom>
            <a:solidFill>
              <a:schemeClr val="accent5">
                <a:lumMod val="40000"/>
                <a:lumOff val="60000"/>
                <a:alpha val="65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endParaRPr lang="th-TH" b="1" dirty="0"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419718" y="1681625"/>
              <a:ext cx="64828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“</a:t>
              </a:r>
              <a:r>
                <a:rPr lang="th-TH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ผลงานอันเกิดจากความคิดสร้างสรรค์ของมนุษย์</a:t>
              </a:r>
              <a:r>
                <a:rPr lang="en-US" b="1" dirty="0">
                  <a:solidFill>
                    <a:srgbClr val="00B0F0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”</a:t>
              </a:r>
              <a:endParaRPr lang="th-TH" b="1" dirty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415225" y="5204539"/>
            <a:ext cx="3683220" cy="786837"/>
            <a:chOff x="4065188" y="4139606"/>
            <a:chExt cx="3683220" cy="786837"/>
          </a:xfrm>
        </p:grpSpPr>
        <p:grpSp>
          <p:nvGrpSpPr>
            <p:cNvPr id="34" name="Group 33"/>
            <p:cNvGrpSpPr/>
            <p:nvPr/>
          </p:nvGrpSpPr>
          <p:grpSpPr>
            <a:xfrm>
              <a:off x="4649274" y="4163676"/>
              <a:ext cx="3099134" cy="762767"/>
              <a:chOff x="2874557" y="2697550"/>
              <a:chExt cx="3099134" cy="762767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2874557" y="2697550"/>
                <a:ext cx="3099134" cy="682580"/>
              </a:xfrm>
              <a:prstGeom prst="roundRect">
                <a:avLst>
                  <a:gd name="adj" fmla="val 1379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722649" y="2752431"/>
                <a:ext cx="140294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สิทธิบัตร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31" name="Oval 30"/>
            <p:cNvSpPr/>
            <p:nvPr/>
          </p:nvSpPr>
          <p:spPr>
            <a:xfrm>
              <a:off x="4420349" y="4139606"/>
              <a:ext cx="707885" cy="70788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2</a:t>
              </a:r>
              <a:endParaRPr lang="en-US" sz="4800" b="1" dirty="0">
                <a:ln w="28575">
                  <a:solidFill>
                    <a:schemeClr val="bg1"/>
                  </a:solidFill>
                </a:ln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4065188" y="4438308"/>
              <a:ext cx="199139" cy="134197"/>
              <a:chOff x="767021" y="2825350"/>
              <a:chExt cx="277254" cy="186837"/>
            </a:xfrm>
          </p:grpSpPr>
          <p:sp>
            <p:nvSpPr>
              <p:cNvPr id="41" name="Isosceles Triangle 40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2" name="Isosceles Triangle 41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099" name="Picture 3" descr="D:\25,25\powerpoint\วิทยาการคำนวณ\ม.2 หน่วย4\pic\1-1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90" y="2664015"/>
            <a:ext cx="2078113" cy="237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223855" y="5228201"/>
            <a:ext cx="3652298" cy="816990"/>
            <a:chOff x="4065188" y="3025913"/>
            <a:chExt cx="3652298" cy="816990"/>
          </a:xfrm>
        </p:grpSpPr>
        <p:grpSp>
          <p:nvGrpSpPr>
            <p:cNvPr id="19" name="Group 18"/>
            <p:cNvGrpSpPr/>
            <p:nvPr/>
          </p:nvGrpSpPr>
          <p:grpSpPr>
            <a:xfrm>
              <a:off x="4774292" y="3054380"/>
              <a:ext cx="2943194" cy="788523"/>
              <a:chOff x="3030497" y="2633160"/>
              <a:chExt cx="2943194" cy="788523"/>
            </a:xfrm>
          </p:grpSpPr>
          <p:sp>
            <p:nvSpPr>
              <p:cNvPr id="22" name="Rounded Rectangle 21"/>
              <p:cNvSpPr/>
              <p:nvPr/>
            </p:nvSpPr>
            <p:spPr>
              <a:xfrm>
                <a:off x="3030497" y="2633160"/>
                <a:ext cx="2943194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714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3846545" y="2713797"/>
                <a:ext cx="1217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ลิขสิทธิ์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1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38" name="Isosceles Triangle 37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Isosceles Triangle 38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pic>
        <p:nvPicPr>
          <p:cNvPr id="4100" name="Picture 4" descr="D:\25,25\powerpoint\วิทยาการคำนวณ\ม.2 หน่วย4\pic\1-14.pn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545" y="3421251"/>
            <a:ext cx="1556022" cy="149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88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/>
          <p:cNvSpPr/>
          <p:nvPr/>
        </p:nvSpPr>
        <p:spPr>
          <a:xfrm>
            <a:off x="0" y="0"/>
            <a:ext cx="13322300" cy="7467600"/>
          </a:xfrm>
          <a:prstGeom prst="rect">
            <a:avLst/>
          </a:prstGeom>
          <a:solidFill>
            <a:srgbClr val="FFF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79" y="7218091"/>
            <a:ext cx="849772" cy="18726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23612" y="500910"/>
            <a:ext cx="4275073" cy="750047"/>
            <a:chOff x="4602465" y="429553"/>
            <a:chExt cx="4275073" cy="750047"/>
          </a:xfrm>
        </p:grpSpPr>
        <p:sp>
          <p:nvSpPr>
            <p:cNvPr id="24" name="Snip Same Side Corner Rectangle 23"/>
            <p:cNvSpPr/>
            <p:nvPr/>
          </p:nvSpPr>
          <p:spPr>
            <a:xfrm>
              <a:off x="4602466" y="429553"/>
              <a:ext cx="4275072" cy="691431"/>
            </a:xfrm>
            <a:prstGeom prst="snip2SameRect">
              <a:avLst>
                <a:gd name="adj1" fmla="val 49711"/>
                <a:gd name="adj2" fmla="val 0"/>
              </a:avLst>
            </a:prstGeom>
            <a:solidFill>
              <a:srgbClr val="2992D2"/>
            </a:solidFill>
            <a:ln w="1905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สี่เหลี่ยมผืนผ้า 1"/>
            <p:cNvSpPr/>
            <p:nvPr/>
          </p:nvSpPr>
          <p:spPr>
            <a:xfrm>
              <a:off x="4602465" y="471714"/>
              <a:ext cx="4275073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th-TH" sz="4000" b="1" dirty="0">
                  <a:solidFill>
                    <a:schemeClr val="bg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ทรัพย์สินทางปัญญา</a:t>
              </a:r>
            </a:p>
          </p:txBody>
        </p:sp>
      </p:grpSp>
      <p:sp>
        <p:nvSpPr>
          <p:cNvPr id="109" name="สี่เหลี่ยมผืนผ้า 39"/>
          <p:cNvSpPr/>
          <p:nvPr/>
        </p:nvSpPr>
        <p:spPr>
          <a:xfrm>
            <a:off x="1086929" y="7350519"/>
            <a:ext cx="11717052" cy="46681"/>
          </a:xfrm>
          <a:prstGeom prst="rect">
            <a:avLst/>
          </a:prstGeom>
          <a:solidFill>
            <a:srgbClr val="2992D2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th-TH" sz="2800" b="1" i="0" u="none" strike="noStrike" kern="1200" cap="none" spc="0" baseline="0" dirty="0">
              <a:solidFill>
                <a:srgbClr val="FFFFFF"/>
              </a:solidFill>
              <a:uFillTx/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26124" y="1517477"/>
            <a:ext cx="3901555" cy="872747"/>
            <a:chOff x="4065188" y="3025913"/>
            <a:chExt cx="3652298" cy="816990"/>
          </a:xfrm>
        </p:grpSpPr>
        <p:grpSp>
          <p:nvGrpSpPr>
            <p:cNvPr id="22" name="Group 21"/>
            <p:cNvGrpSpPr/>
            <p:nvPr/>
          </p:nvGrpSpPr>
          <p:grpSpPr>
            <a:xfrm>
              <a:off x="4774292" y="3054380"/>
              <a:ext cx="2943194" cy="788523"/>
              <a:chOff x="3030497" y="2633160"/>
              <a:chExt cx="2943194" cy="788523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030497" y="2633160"/>
                <a:ext cx="2943194" cy="682580"/>
              </a:xfrm>
              <a:prstGeom prst="roundRect">
                <a:avLst>
                  <a:gd name="adj" fmla="val 16627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38100" dist="38100" dir="2700000" algn="tl" rotWithShape="0">
                  <a:srgbClr val="FFC000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3846545" y="2713797"/>
                <a:ext cx="121700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th-TH" sz="4000" b="1" dirty="0" smtClean="0">
                    <a:solidFill>
                      <a:srgbClr val="FCA018"/>
                    </a:solidFill>
                    <a:latin typeface="TH Sarabun New" panose="020B0500040200020003" pitchFamily="34" charset="-34"/>
                    <a:cs typeface="TH Sarabun New" panose="020B0500040200020003" pitchFamily="34" charset="-34"/>
                  </a:rPr>
                  <a:t>ลิขสิทธิ์</a:t>
                </a:r>
                <a:endParaRPr lang="th-TH" sz="4000" b="1" dirty="0">
                  <a:solidFill>
                    <a:srgbClr val="FCA018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4420349" y="3025913"/>
              <a:ext cx="707885" cy="707885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h-TH" sz="4800" b="1" dirty="0" smtClean="0">
                  <a:ln w="28575">
                    <a:solidFill>
                      <a:schemeClr val="bg1"/>
                    </a:solidFill>
                  </a:ln>
                </a:rPr>
                <a:t>1</a:t>
              </a:r>
              <a:r>
                <a:rPr lang="th-TH" sz="4000" dirty="0" smtClean="0"/>
                <a:t> </a:t>
              </a:r>
              <a:endParaRPr lang="en-US" sz="4000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065188" y="3312761"/>
              <a:ext cx="199139" cy="134197"/>
              <a:chOff x="767021" y="2825350"/>
              <a:chExt cx="277254" cy="186837"/>
            </a:xfrm>
          </p:grpSpPr>
          <p:sp>
            <p:nvSpPr>
              <p:cNvPr id="29" name="Isosceles Triangle 28"/>
              <p:cNvSpPr/>
              <p:nvPr/>
            </p:nvSpPr>
            <p:spPr>
              <a:xfrm rot="5400000">
                <a:off x="883447" y="2851359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Isosceles Triangle 29"/>
              <p:cNvSpPr/>
              <p:nvPr/>
            </p:nvSpPr>
            <p:spPr>
              <a:xfrm rot="5400000">
                <a:off x="741013" y="2851358"/>
                <a:ext cx="186836" cy="134820"/>
              </a:xfrm>
              <a:prstGeom prst="triangle">
                <a:avLst/>
              </a:prstGeom>
              <a:solidFill>
                <a:srgbClr val="FFC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183521" y="2563444"/>
            <a:ext cx="10124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สิทธิที่กฎหมายรับรองให้ผู้สร้างสรรค์กระทำ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การใด ๆ 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เกี่ยวกับงานที่ตนได้ทำขึ้น</a:t>
            </a:r>
            <a:r>
              <a:rPr lang="en-US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”</a:t>
            </a:r>
            <a:endParaRPr lang="th-TH" sz="32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82743" y="3896107"/>
            <a:ext cx="45274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ทำซ้ำหรือดัดแปลงใหม่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เผยแพร่ต่อสาธารณชน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ให้เช่าต้นฉบับหรือสำเนางาน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ให้ประโยชน์อันเกิดจากลิขสิทธิ์แก่ผู้อื่น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อนุญาตให้ผู้อื่นใช้สิทธิ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53791" y="3354787"/>
            <a:ext cx="4822761" cy="3325915"/>
            <a:chOff x="1853791" y="3354787"/>
            <a:chExt cx="4822761" cy="332591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" r="5183" b="5720"/>
            <a:stretch/>
          </p:blipFill>
          <p:spPr>
            <a:xfrm>
              <a:off x="1912128" y="3405597"/>
              <a:ext cx="4713390" cy="3227789"/>
            </a:xfrm>
            <a:prstGeom prst="rect">
              <a:avLst/>
            </a:prstGeom>
            <a:ln w="19050">
              <a:solidFill>
                <a:srgbClr val="FFC000"/>
              </a:solidFill>
            </a:ln>
            <a:effectLst>
              <a:outerShdw blurRad="38100" dist="38100" dir="2700000" algn="tl" rotWithShape="0">
                <a:srgbClr val="FFC000">
                  <a:alpha val="30000"/>
                </a:srgbClr>
              </a:outerShdw>
            </a:effectLst>
          </p:spPr>
        </p:pic>
        <p:sp>
          <p:nvSpPr>
            <p:cNvPr id="35" name="Half Frame 34"/>
            <p:cNvSpPr/>
            <p:nvPr/>
          </p:nvSpPr>
          <p:spPr>
            <a:xfrm>
              <a:off x="1853791" y="3354787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  <p:sp>
          <p:nvSpPr>
            <p:cNvPr id="36" name="Half Frame 35"/>
            <p:cNvSpPr/>
            <p:nvPr/>
          </p:nvSpPr>
          <p:spPr>
            <a:xfrm rot="10800000">
              <a:off x="6303065" y="6280384"/>
              <a:ext cx="373487" cy="400318"/>
            </a:xfrm>
            <a:prstGeom prst="halfFrame">
              <a:avLst>
                <a:gd name="adj1" fmla="val 26437"/>
                <a:gd name="adj2" fmla="val 28161"/>
              </a:avLst>
            </a:prstGeom>
            <a:solidFill>
              <a:srgbClr val="FDC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chemeClr val="tx1"/>
                </a:solidFill>
              </a:endParaRPr>
            </a:p>
          </p:txBody>
        </p:sp>
      </p:grpSp>
      <p:pic>
        <p:nvPicPr>
          <p:cNvPr id="25" name="รูปภาพ 119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9354" y="7132667"/>
            <a:ext cx="299025" cy="2784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935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8263</TotalTime>
  <Words>694</Words>
  <Application>Microsoft Office PowerPoint</Application>
  <PresentationFormat>กำหนดเอง</PresentationFormat>
  <Paragraphs>151</Paragraphs>
  <Slides>15</Slides>
  <Notes>14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15</vt:i4>
      </vt:variant>
    </vt:vector>
  </HeadingPairs>
  <TitlesOfParts>
    <vt:vector size="22" baseType="lpstr">
      <vt:lpstr>Arial</vt:lpstr>
      <vt:lpstr>Angsana New</vt:lpstr>
      <vt:lpstr>Calibri</vt:lpstr>
      <vt:lpstr>AngsanaUPC</vt:lpstr>
      <vt:lpstr>Cordia New</vt:lpstr>
      <vt:lpstr>TH Sarabun New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Paradon Ponsai</dc:creator>
  <cp:lastModifiedBy>User</cp:lastModifiedBy>
  <cp:revision>619</cp:revision>
  <cp:lastPrinted>2019-02-12T06:03:08Z</cp:lastPrinted>
  <dcterms:created xsi:type="dcterms:W3CDTF">2017-09-19T00:56:44Z</dcterms:created>
  <dcterms:modified xsi:type="dcterms:W3CDTF">2019-06-22T08:46:46Z</dcterms:modified>
</cp:coreProperties>
</file>